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98" r:id="rId4"/>
    <p:sldMasterId id="2147483699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embeddedFontLst>
    <p:embeddedFont>
      <p:font typeface="Roboto"/>
      <p:regular r:id="rId69"/>
      <p:bold r:id="rId70"/>
      <p:italic r:id="rId71"/>
      <p:boldItalic r:id="rId72"/>
    </p:embeddedFont>
    <p:embeddedFont>
      <p:font typeface="Roboto Medium"/>
      <p:regular r:id="rId73"/>
      <p:bold r:id="rId74"/>
      <p:italic r:id="rId75"/>
      <p:boldItalic r:id="rId76"/>
    </p:embeddedFont>
    <p:embeddedFont>
      <p:font typeface="Roboto Mono Light"/>
      <p:regular r:id="rId77"/>
      <p:bold r:id="rId78"/>
      <p:italic r:id="rId79"/>
      <p:boldItalic r:id="rId80"/>
    </p:embeddedFont>
    <p:embeddedFont>
      <p:font typeface="Roboto Light"/>
      <p:regular r:id="rId81"/>
      <p:bold r:id="rId82"/>
      <p:italic r:id="rId83"/>
      <p:boldItalic r:id="rId84"/>
    </p:embeddedFont>
    <p:embeddedFont>
      <p:font typeface="Roboto Mon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3" name="Nic Jansma"/>
  <p:cmAuthor clrIdx="1" id="1" initials="" lastIdx="1" name="Shubhie Panick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RobotoLight-boldItalic.fntdata"/><Relationship Id="rId83" Type="http://schemas.openxmlformats.org/officeDocument/2006/relationships/font" Target="fonts/RobotoLight-italic.fntdata"/><Relationship Id="rId42" Type="http://schemas.openxmlformats.org/officeDocument/2006/relationships/slide" Target="slides/slide35.xml"/><Relationship Id="rId86" Type="http://schemas.openxmlformats.org/officeDocument/2006/relationships/font" Target="fonts/RobotoMono-bold.fntdata"/><Relationship Id="rId41" Type="http://schemas.openxmlformats.org/officeDocument/2006/relationships/slide" Target="slides/slide34.xml"/><Relationship Id="rId85" Type="http://schemas.openxmlformats.org/officeDocument/2006/relationships/font" Target="fonts/RobotoMono-regular.fntdata"/><Relationship Id="rId44" Type="http://schemas.openxmlformats.org/officeDocument/2006/relationships/slide" Target="slides/slide37.xml"/><Relationship Id="rId88" Type="http://schemas.openxmlformats.org/officeDocument/2006/relationships/font" Target="fonts/RobotoMono-boldItalic.fntdata"/><Relationship Id="rId43" Type="http://schemas.openxmlformats.org/officeDocument/2006/relationships/slide" Target="slides/slide36.xml"/><Relationship Id="rId87" Type="http://schemas.openxmlformats.org/officeDocument/2006/relationships/font" Target="fonts/RobotoMono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RobotoMonoLight-boldItalic.fntdata"/><Relationship Id="rId82" Type="http://schemas.openxmlformats.org/officeDocument/2006/relationships/font" Target="fonts/RobotoLight-bold.fntdata"/><Relationship Id="rId81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RobotoMedium-regular.fntdata"/><Relationship Id="rId72" Type="http://schemas.openxmlformats.org/officeDocument/2006/relationships/font" Target="fonts/Roboto-boldItalic.fntdata"/><Relationship Id="rId31" Type="http://schemas.openxmlformats.org/officeDocument/2006/relationships/slide" Target="slides/slide24.xml"/><Relationship Id="rId75" Type="http://schemas.openxmlformats.org/officeDocument/2006/relationships/font" Target="fonts/RobotoMedium-italic.fntdata"/><Relationship Id="rId30" Type="http://schemas.openxmlformats.org/officeDocument/2006/relationships/slide" Target="slides/slide23.xml"/><Relationship Id="rId74" Type="http://schemas.openxmlformats.org/officeDocument/2006/relationships/font" Target="fonts/RobotoMedium-bold.fntdata"/><Relationship Id="rId33" Type="http://schemas.openxmlformats.org/officeDocument/2006/relationships/slide" Target="slides/slide26.xml"/><Relationship Id="rId77" Type="http://schemas.openxmlformats.org/officeDocument/2006/relationships/font" Target="fonts/RobotoMonoLight-regular.fntdata"/><Relationship Id="rId32" Type="http://schemas.openxmlformats.org/officeDocument/2006/relationships/slide" Target="slides/slide25.xml"/><Relationship Id="rId76" Type="http://schemas.openxmlformats.org/officeDocument/2006/relationships/font" Target="fonts/RobotoMedium-boldItalic.fntdata"/><Relationship Id="rId35" Type="http://schemas.openxmlformats.org/officeDocument/2006/relationships/slide" Target="slides/slide28.xml"/><Relationship Id="rId79" Type="http://schemas.openxmlformats.org/officeDocument/2006/relationships/font" Target="fonts/RobotoMonoLight-italic.fntdata"/><Relationship Id="rId34" Type="http://schemas.openxmlformats.org/officeDocument/2006/relationships/slide" Target="slides/slide27.xml"/><Relationship Id="rId78" Type="http://schemas.openxmlformats.org/officeDocument/2006/relationships/font" Target="fonts/RobotoMonoLight-bold.fntdata"/><Relationship Id="rId71" Type="http://schemas.openxmlformats.org/officeDocument/2006/relationships/font" Target="fonts/Roboto-italic.fntdata"/><Relationship Id="rId70" Type="http://schemas.openxmlformats.org/officeDocument/2006/relationships/font" Target="fonts/Roboto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Roboto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 dt="2017-06-19T12:59:15.728">
    <p:pos x="6000" y="0"/>
    <p:text>Add links to slides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1" idx="1" dt="2017-06-22T06:02:36.589">
    <p:pos x="6000" y="0"/>
    <p:text>100ms for scroll will appear worse than other interactions (as it requires continuous rendering) so this may be slightly unfair comparison compared to taps, clicks etc. But I think it does make the point.</p:text>
  </p:cm>
  <p:cm authorId="0" idx="2" dt="2017-06-22T06:02:36.589">
    <p:pos x="6000" y="100"/>
    <p:text>Agreed - it's a contrived example to make the point, but I can talk about a 400ms+ click too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 dt="2017-06-19T12:59:15.663">
    <p:pos x="6000" y="0"/>
    <p:text>Links to slides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- Intro ourselves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- Intro talk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Building user centric metrics,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Announced some metrics &amp; APIs at Google I/O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Today: focus on responsiveness metrics &amp; field data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- Chrome + SOASTA Collaboration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Validate metrics capture real world needs for measurement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Demonstrate </a:t>
            </a:r>
            <a:r>
              <a:rPr lang="en"/>
              <a:t>that the </a:t>
            </a:r>
            <a:r>
              <a:rPr lang="en"/>
              <a:t>metrics are high quality, correlate with ..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[Handoff to Nic]  ...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Excited to share results of collaboration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agenda of our talk</a:t>
            </a:r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C9DAF8"/>
                </a:highlight>
              </a:rPr>
              <a:t>[SP]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- intro core new responsiveness metrics and underlying concepts</a:t>
            </a:r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Nic demo - imp element not interactive; to understand why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Checkout queue holdup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Long tasks holdup all other tasks in queue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DT style, layout, paint, script: all on main thread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i="1" lang="en">
                <a:solidFill>
                  <a:schemeClr val="dk1"/>
                </a:solidFill>
              </a:rPr>
              <a:t>most</a:t>
            </a:r>
            <a:r>
              <a:rPr lang="en">
                <a:solidFill>
                  <a:schemeClr val="dk1"/>
                </a:solidFill>
              </a:rPr>
              <a:t> interactions: taps, clicks &amp; even animations - need main thread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long script is executing on main, then interactions blocked in queue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manifests as delays / jank [saw in demos]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[refer back to bank queue interaction] $100 in pennies vs. paycheck cashed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C9DAF8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We’ve been collaborating with SOASTA; case studies with 3 selected customer sites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Data backs up the fact that there are a LOT of long tasks on the web today;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daily average: hundreds of thousands of long tasks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histogram shows the distribution: long tail of painful tasks really hurting users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long tasks: cause of most responsiveness issues. But why do they happen?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script is most common reason: parse &amp; eval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Again, sample data based on study; representative of real world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will talk about what the slices mean later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50 ms chunks ensures R of RAIL. Tasks should be broken up ...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what about 60fps? want users to have 60fps smooth experiences. </a:t>
            </a:r>
            <a:r>
              <a:rPr lang="en">
                <a:solidFill>
                  <a:schemeClr val="dk1"/>
                </a:solidFill>
              </a:rPr>
              <a:t>why not 16ms?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falling short of smooth 60fps animations v small subset of responsiveness issues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there’s a couple of 200ms script evals that get in the way of user interaction -- vastly worse user exp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starting with getting egregious long tasks under control is the first step in the quest for 60fps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if animating on main -16ms is shared with browser.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Bright Future: more things are move off the main thread;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will take many years before main thread contention is not an issue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RUM is concept of being able to measure real users in the wild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Gather data in aggregate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Real visitors on real devices loading your pages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Look at trends and slice-and-dice to understand good and bad user experiences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How can we use RUM to gather data on measuring responsiveness?</a:t>
            </a:r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Utilize browser performance APIs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W3C standards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Modern browsers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NavigationTiming, ResourceTiming, UserTiming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Use these building blocks to measure beyond page load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Gain insight into how our visitor’s happiness is affected by their experience, interactions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What about measuring everything that happens after onload?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4A86E8"/>
              </a:highlight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Two new browser performance APIs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Use new APIs to build and track new two metrics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First new metric, TTI, is a way of measuring not only when your app loads, but when the user could interact with it and have a good experience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Look at how we can measure Input Latency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Getting beyond onload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How long your app takes to respond to user input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If there are problems, what caused them</a:t>
            </a:r>
          </a:p>
        </p:txBody>
      </p:sp>
      <p:sp>
        <p:nvSpPr>
          <p:cNvPr id="351" name="Shape 3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highlight>
                <a:srgbClr val="4A86E8"/>
              </a:highlight>
            </a:endParaRP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Load and Page Load time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What are we measuring?  How much does it matter?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In modern apps, how important is Page Load as part of the user experience?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Page Load time is a metric our industry has been measuring for a long time because it does matter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/>
              <a:t>Slow page load = low conversion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Page Load is important part of overall user experience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Not the entirety of the user experience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Visitors to modern apps spend significantly more time interacting with site then loading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Interactions matter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Talk about recording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Start out with PerformanceObserver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Way of getting notified of new performance data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Utilize</a:t>
            </a:r>
            <a:r>
              <a:rPr lang="en" sz="1100"/>
              <a:t> building blocks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High Resolution Time API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performance.now()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Higher-resolution, monotonically non-decreasing timestamp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Fancy way of saying better than Date.now() because it's not affected by user clock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Why use PO?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Consumed existing API like ResourceTiming you've used an older interface called PerformanceTimeline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Synchronous method to gather all entries from RT buffer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L</a:t>
            </a:r>
            <a:r>
              <a:rPr lang="en" sz="1100">
                <a:solidFill>
                  <a:schemeClr val="dk1"/>
                </a:solidFill>
              </a:rPr>
              <a:t>ite version of developer tools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Recorded for every page load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PerformanceObserver new way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“observe” -- be notified -- of new Performance Entries.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More efficient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Not polling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Control your own buffering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Immediate notification of new data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Code examples</a:t>
            </a:r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first class Web performance API to report on presence of “Long Tasks”; indicates cause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devs figured out that main thread busy causes responsiveness issues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workarounds widely used: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eg. 10ms periodic timer and measure delays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continuously Measuring time in rafs and looking for delays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These workarounds indicate main thread busy - BUT terrible: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high cost - perf overhead</a:t>
            </a:r>
          </a:p>
        </p:txBody>
      </p:sp>
      <p:sp>
        <p:nvSpPr>
          <p:cNvPr id="381" name="Shape 3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API addresses all of these issues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- usage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- callback; observe “longtask”;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every time main thread &gt; 50ms - queue entry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invoke callback </a:t>
            </a:r>
            <a:r>
              <a:rPr b="1" lang="en"/>
              <a:t>async </a:t>
            </a:r>
            <a:r>
              <a:rPr lang="en"/>
              <a:t>with list of queued entries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long tasks - available on chrome stable - try it out!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identify responsiveness issues on your app: full page including child iframes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 sz="1400">
                <a:solidFill>
                  <a:schemeClr val="dk1"/>
                </a:solidFill>
              </a:rPr>
              <a:t>long tasks interrupt rendering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inject arbi long script at random intervals during rendering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 sz="1400">
                <a:solidFill>
                  <a:schemeClr val="dk1"/>
                </a:solidFill>
              </a:rPr>
              <a:t>each time long task: queue perf entry; async callback with PerfEntry; 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 sz="1400">
                <a:solidFill>
                  <a:schemeClr val="dk1"/>
                </a:solidFill>
              </a:rPr>
              <a:t>print out main attributes of PerfEntry: startTime, duration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Long tasks can in turn be composed of multiple sub-tasks;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to understand why - need to look into these sub-tasks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understand why - need attribution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 piece of attr is “name”: min frame attr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Point to the overall frame to blame on the whole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can be first party or third party iframe - imp piece of attr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TODO: What is unknown</a:t>
            </a:r>
          </a:p>
        </p:txBody>
      </p:sp>
      <p:sp>
        <p:nvSpPr>
          <p:cNvPr id="414" name="Shape 4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2nd attr: understand why?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Pointing to the type of work involved in the task and its associated frame context: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attribution field has a set of TaskAttributionTiming objects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shows containertype (...) and info to identify the container - src, id, name etc.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V2 API -- a major improvement is that we will actually long scripts with scriptUrl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if multiple scripts ran within long tasks -  one TaskAttributionTiming entry for each long script.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Example of a good Load time where I still had a bad post-page-load experience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At the point it looks ready, I type, but when I click on a button, nothing happens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Event handlers haven't loaded yet, so it's not responding to my input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Rage clicks - user is getting frustrated, spamming the mouse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100"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LongTasks available in Chrome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Experimenting with API, collecting data from wild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Measuring during page load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Turn it on as early as possible (e.g. &lt;head&gt;)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Use message-queue pattern to hand off to analytics scripts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Measuring during interactions: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Use a circular buffer to hold on to the last N entries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See our Input Latency sample later for a great way to use this data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Split into first and third party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First-party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My frame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Something you can control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Third-party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Other content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Attribution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Hold them accountable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highlight>
                <a:srgbClr val="4A86E8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highlight>
                <a:srgbClr val="4A86E8"/>
              </a:highlight>
            </a:endParaRPr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Build on LongTasks to give us a new meaninginful metric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onload just one indication of page load, might not be relevant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A better way to measure your visitor’s experience is to understand when they’d be able to interact with the page.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In other words, when is your app Usable?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This is what we mean by </a:t>
            </a:r>
            <a:r>
              <a:rPr i="1" lang="en"/>
              <a:t>Time to Interactive.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Visual explanation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Developer tools of a page load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Main content starts becoming visual at 3 seconds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User might think they can interact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Main thread is pegged until 9 seconds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User clicked before then, they'd possibly have a bad experience (no response to their input) or janky scrolling</a:t>
            </a:r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To measure Time to Interactive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When does the page appear to the visitor to be interactable?  We’ll call this </a:t>
            </a:r>
            <a:r>
              <a:rPr i="1" lang="en" sz="1100">
                <a:solidFill>
                  <a:schemeClr val="dk1"/>
                </a:solidFill>
              </a:rPr>
              <a:t>Visually Ready</a:t>
            </a:r>
            <a:r>
              <a:rPr lang="en" sz="1100">
                <a:solidFill>
                  <a:schemeClr val="dk1"/>
                </a:solidFill>
              </a:rPr>
              <a:t>. Lower bound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After that point, if the user were to try to interact with the page, would they have had a good experience?  This will be </a:t>
            </a:r>
            <a:r>
              <a:rPr i="1" lang="en" sz="1100">
                <a:solidFill>
                  <a:schemeClr val="dk1"/>
                </a:solidFill>
              </a:rPr>
              <a:t>Time to Interactive.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Indicators of the Lower Bound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Some from the browser, some from the site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DOMContentLoaded when all scripts have loaded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Paint metrics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First time visitor might think the page is ready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Site hints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Hero Images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  <a:buChar char="○"/>
            </a:pPr>
            <a:r>
              <a:rPr lang="en" sz="1100">
                <a:solidFill>
                  <a:schemeClr val="dk1"/>
                </a:solidFill>
              </a:rPr>
              <a:t>Framework Ready</a:t>
            </a:r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Visual explanation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Last of the events is the lower bound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Modern frameworks like Angular </a:t>
            </a:r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After lower bound, What's the first time a user could interact with the page and have a good experience?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Time to Interactive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Different projects playing with TTI definitions -- Chrome’s Lighthouse, Webpagetest, etc.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Core metrics of how can we measure the page isn’t busy?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In order to have a good experience, we need a block of time after Visually Ready where the main thread is not too busy to respond to input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Use LongTasks if available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If not available, fall back to other inefficient ways of monitoring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What we do is we look for periods where none of them occur for a decent amount of time, e.g. 500ms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Period of 500ms where nothing happened after Visually Ready, TTI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May happen before or after onload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Chrome and SOASTA polyfills, give feedback</a:t>
            </a:r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Input Latency: metric that indicates when</a:t>
            </a:r>
            <a:r>
              <a:rPr lang="en"/>
              <a:t> imp interactions -- clicks, taps etc -- get pushed out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app devs want to know critical user interactions - eg. buy button -&gt; checkout page in amazon, pin on pinterest, compose in gmail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these are imp interactions for those apps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ideally first class API for this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possible to get insight into this today with event.timestamp in handler &amp; connecting with longtasks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compare event.timeStamp with cur time in event handler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event.timestamp: best guess of when event created: user tapped screen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diff indicates time spent waiting in main thread queue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eg. &gt;100 send to analytics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1" name="Shape 4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 sz="1400">
                <a:solidFill>
                  <a:schemeClr val="dk1"/>
                </a:solidFill>
              </a:rPr>
              <a:t>Further .. use longtask perf observer to see if longtasks within the same time frame, they're likely the culprit.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400">
                <a:solidFill>
                  <a:schemeClr val="dk1"/>
                </a:solidFill>
              </a:rPr>
              <a:t>see linked sample code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Now that we’ve talked about how great our ideas are, let’s see what kind of data they can give us in the real world.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1100">
                <a:solidFill>
                  <a:schemeClr val="dk1"/>
                </a:solidFill>
              </a:rPr>
              <a:t>Case studies Long Tasks as well as the Time to Interactive in the wild</a:t>
            </a:r>
          </a:p>
        </p:txBody>
      </p:sp>
      <p:sp>
        <p:nvSpPr>
          <p:cNvPr id="505" name="Shape 5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Another aspect of Responsiveness after onload is how the site responds to interactions like scrolling.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Left page is smooth scrolling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Right page has just 100ms of delay on scroll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Right page looks janky, not silky smooth</a:t>
            </a:r>
          </a:p>
        </p:txBody>
      </p:sp>
      <p:sp>
        <p:nvSpPr>
          <p:cNvPr id="246" name="Shape 2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>
                <a:solidFill>
                  <a:schemeClr val="dk1"/>
                </a:solidFill>
              </a:rPr>
              <a:t>Profiled several sites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Different focus and third parties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These are not your site -- data will look different than your site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Tracked over 18 million long tasks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100,000+/day on each site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Each of these affects part of the user experience, onload, or post-load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>
              <a:spcBef>
                <a:spcPts val="0"/>
              </a:spcBef>
              <a:buSzPct val="100000"/>
            </a:pPr>
            <a:r>
              <a:rPr lang="en"/>
              <a:t>Most long tasks 50-100ms</a:t>
            </a:r>
          </a:p>
          <a:p>
            <a:pPr indent="-298450" lvl="0" marL="457200">
              <a:spcBef>
                <a:spcPts val="0"/>
              </a:spcBef>
              <a:buSzPct val="100000"/>
            </a:pPr>
            <a:r>
              <a:rPr lang="en"/>
              <a:t>While 50-100ms might not seem like a long time, even that short has a direct effect on page loads and interactions</a:t>
            </a:r>
          </a:p>
          <a:p>
            <a:pPr indent="-298450" lvl="0" marL="457200">
              <a:spcBef>
                <a:spcPts val="0"/>
              </a:spcBef>
              <a:buSzPct val="100000"/>
            </a:pPr>
            <a:r>
              <a:rPr lang="en"/>
              <a:t>If you remember the demo at the beginning, I was showing just a 100ms work during scroll -- this led to a very janky bad experience</a:t>
            </a:r>
          </a:p>
          <a:p>
            <a:pPr indent="-298450" lvl="0" marL="457200">
              <a:spcBef>
                <a:spcPts val="0"/>
              </a:spcBef>
              <a:buSzPct val="100000"/>
            </a:pPr>
            <a:r>
              <a:rPr lang="en"/>
              <a:t>90th percentile are 4x the median, over 400ms, users are getting very unpleasant experiences for interactions like clicks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We also saw long tasks seconds long, these happened more often on mobile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LT track some very unlpeasant user experiences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4A86E8"/>
              </a:highlight>
            </a:endParaRP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When do LongTasks happen?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They could happen any time during your page load process or beyond.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We split out Long Task that happened up through the load even in the browser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LongTasks often accounted for 21-48% of the Front End Load Time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Don’t focus just on network loading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LongTasks on critical path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Directly delays onload and Time to Interactive since on main thread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TTI compared to conversion rate</a:t>
            </a:r>
          </a:p>
          <a:p>
            <a:pPr indent="-298450" lvl="1" marL="914400" rtl="0">
              <a:spcBef>
                <a:spcPts val="0"/>
              </a:spcBef>
              <a:buSzPct val="100000"/>
              <a:buChar char="○"/>
            </a:pPr>
            <a:r>
              <a:rPr lang="en" sz="1100"/>
              <a:t>Conversion rate is how often a user takes an action like buys a product or visits a certain # of pages</a:t>
            </a:r>
          </a:p>
          <a:p>
            <a:pPr indent="-298450" lvl="0" marL="457200" rtl="0">
              <a:spcBef>
                <a:spcPts val="0"/>
              </a:spcBef>
              <a:buSzPct val="100000"/>
              <a:buChar char="●"/>
            </a:pPr>
            <a:r>
              <a:rPr lang="en" sz="1100"/>
              <a:t>Lower the first page TTI is, the higher the overall conversion rate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Translates directly into revenue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LongTasks a significant portion of TTI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See the same thing, where the first page’s TTI has direct effect on conversion rate and session length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LongTasks are even more prevalent on mobile that on desktop</a:t>
            </a:r>
          </a:p>
          <a:p>
            <a:pPr indent="-298450" lvl="0" marL="457200">
              <a:spcBef>
                <a:spcPts val="0"/>
              </a:spcBef>
              <a:buSzPct val="100000"/>
            </a:pPr>
            <a:r>
              <a:rPr lang="en"/>
              <a:t>Related to the reduced processing power.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Old events such as DOMContentLoaded or onload don't have as direct effect on modern apps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Traditional onload isn't as important in modern apps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SPA frameworks load content and views after onload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>
                <a:solidFill>
                  <a:schemeClr val="dk1"/>
                </a:solidFill>
              </a:rPr>
              <a:t>Even if content rendered, interaction can be blocked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100">
                <a:solidFill>
                  <a:schemeClr val="dk1"/>
                </a:solidFill>
              </a:rPr>
              <a:t>e.g. handlers not attached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1100">
                <a:solidFill>
                  <a:schemeClr val="dk1"/>
                </a:solidFill>
              </a:rPr>
              <a:t>Main-thread CPU content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Focus on what matters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Page Load is only one part of the experience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How your app handles user input will delight or frustrate</a:t>
            </a:r>
          </a:p>
          <a:p>
            <a:pPr indent="-298450" lvl="2" marL="1371600" rtl="0">
              <a:spcBef>
                <a:spcPts val="0"/>
              </a:spcBef>
              <a:buSzPct val="100000"/>
            </a:pPr>
            <a:r>
              <a:rPr lang="en" sz="1100"/>
              <a:t>Click resulting in no reaction frustrates users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 sz="1100"/>
              <a:t>Enough frustration and you might lose them today or forever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In some cases, mobile devices see 12x LongTasks duration versus desktop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You’ve seen this on your own devices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LT can immediately point to the causes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Look at modern fast device like S7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Compare to older lower end lower cost devices like fire tablet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/>
              <a:t>Has 3x median LongTask time as modern device</a:t>
            </a:r>
          </a:p>
          <a:p>
            <a:pPr indent="-298450" lvl="1" marL="914400" rtl="0">
              <a:spcBef>
                <a:spcPts val="0"/>
              </a:spcBef>
              <a:buSzPct val="100000"/>
            </a:pPr>
            <a:r>
              <a:rPr lang="en"/>
              <a:t>Portion of time spent on LongTasks vs network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Important</a:t>
            </a:r>
            <a:r>
              <a:rPr lang="en"/>
              <a:t> to test your sites on lower end / lower devices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Not just about networking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LT taking half load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/>
              <a:t>Lower devices showed up as some of the top visitors in these sites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1st vs 3rd depends on site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Breakdown on sites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Do your own measurements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Your data will look completely different than these graphs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What’s important to you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devices are having problems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What third-parties you should hold accountable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So far we’ve covered: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set of new metrics,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code egs. and usage tips for measuring in the real world,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how metrics data can be analyzed to understand how users &amp; business is affected. Imp to make the case for perf work.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Final segment: high level guidance for perf optimization journey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C9DAF8"/>
              </a:highlight>
            </a:endParaRPr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Nic: imp to do your own measurements.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Also imp to set up your own core metrics.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TTI, Input Latency polyfills we provided won’t necessarily work out of box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chemeClr val="dk1"/>
                </a:solidFill>
              </a:rPr>
              <a:t>baseline; Don’t assume they accurately capture your “usable” moment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>
                <a:solidFill>
                  <a:schemeClr val="dk1"/>
                </a:solidFill>
              </a:rPr>
              <a:t>customize TTI, for instance providing a lower bound that makes sense for your app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really hard to come up with generic metrics that work for everyon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BUT value in baseline metrics for majority case and provide starting point for others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n" sz="1400"/>
              <a:t>*core building blocks like perf observer &amp; long tasks that you can can use to build metrics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TTI recommended metric for loading perf for interactive apps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matters for business &amp; conversion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imp to drive down TTI: identify primary interaction; Deliver critical JS asap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culprit: large bundles; split up JS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ideally ship less JS; or at least defer JS not needed yet - it’s expensive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eg. footer, pages not visited, features not used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C9DAF8"/>
              </a:highlight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Cracking down on long tasks - key to addressing responsiveness issues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Ideally: drive down volume of long tasks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If prioritize: start with egregiously long; 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in the way of TTI or Input Latency of </a:t>
            </a:r>
            <a:r>
              <a:rPr lang="en">
                <a:solidFill>
                  <a:schemeClr val="dk1"/>
                </a:solidFill>
              </a:rPr>
              <a:t>critical interactions eg. checkout flow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b="1" lang="en">
                <a:solidFill>
                  <a:schemeClr val="dk1"/>
                </a:solidFill>
              </a:rPr>
              <a:t>Mobile</a:t>
            </a:r>
            <a:r>
              <a:rPr lang="en">
                <a:solidFill>
                  <a:schemeClr val="dk1"/>
                </a:solidFill>
              </a:rPr>
              <a:t> is especially susceptible to long tasks; analyze mobile traffic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Scripts major culprit - </a:t>
            </a:r>
            <a:r>
              <a:rPr b="1" lang="en">
                <a:solidFill>
                  <a:schemeClr val="dk1"/>
                </a:solidFill>
              </a:rPr>
              <a:t>break up scripts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Not just initial load: SPA nav, JS in response to clicks (checkout)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b="1" lang="en">
                <a:solidFill>
                  <a:schemeClr val="dk1"/>
                </a:solidFill>
              </a:rPr>
              <a:t>Move heavy-duty work</a:t>
            </a:r>
            <a:r>
              <a:rPr lang="en">
                <a:solidFill>
                  <a:schemeClr val="dk1"/>
                </a:solidFill>
              </a:rPr>
              <a:t> off to worker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Deserializing &amp; processing</a:t>
            </a:r>
            <a:r>
              <a:rPr lang="en">
                <a:solidFill>
                  <a:schemeClr val="dk1"/>
                </a:solidFill>
              </a:rPr>
              <a:t> large binary format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Analyzing video or image analysis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background text analysis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C9DAF8"/>
              </a:highlight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Nic: 3rd party content (ads, social ..) major contributor to long tasks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single Ad can undermine all your perf work / code splitting etc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Ad or social widget can hurt TTI, Input Latency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Long tasks API attribution implicates 3P iframes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find out 3P damage on your site - decide if worth it; you have the tools 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use metrics to evaluate different providers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4A86E8"/>
                </a:highlight>
              </a:rPr>
              <a:t>NJ</a:t>
            </a:r>
            <a:br>
              <a:rPr lang="en">
                <a:solidFill>
                  <a:schemeClr val="dk1"/>
                </a:solidFill>
                <a:highlight>
                  <a:srgbClr val="4A86E8"/>
                </a:highlight>
              </a:rPr>
            </a:b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We don't want to only focus on the page load</a:t>
            </a:r>
          </a:p>
          <a:p>
            <a:pPr indent="-298450" lvl="1" marL="9144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Dev outreach; analytics; dev tools; solely focussed on this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Reality: lots of other interactions long after load: scroll, tap, click, swipe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All the time you spend on fav sites: News, Twitter, Amazon, Pinterest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Users associate performance with overall experience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Unfortunately worst experiences are most memorable</a:t>
            </a:r>
          </a:p>
          <a:p>
            <a:pPr indent="-29845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>
                <a:solidFill>
                  <a:schemeClr val="dk1"/>
                </a:solidFill>
              </a:rPr>
              <a:t>Good page load but not responding afterward, user will notice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Work on responsiveness metrics is far from done. Really just getting started.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Long Tasks v2 - better attribution for script;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actively exploring Input Latency API to measure delayed input and when it delays rendering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Focussed on Long tasks and metrics around main thread contention BUT ..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Scroll latency and Animation jank can be caused by compositor system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eg. due to heavy rasterization work, or presence of too many layers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We want to build good metrics for these in the future.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call to action: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try out polyfills &amp; APIs; file bugs on github repos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we want to hear from you! frustrations &amp; successes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perf imp to users; don’t accept gaps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Push on Analytics to adopt new metrics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link to slides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Thank them, and let them leave if they want to go to break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We'll be taking questions afterward if you want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misconception: putting a number on performance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I’ve measured my app’s loading perf: loads in 3s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What does that mean? which user / device and what network?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in reality: app's load time is the collection of all the load times from every individual user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only way to represent this is as a distribution on a histogram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applies to all perf metrics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x-axis: page load time, y-axis: number of loads that had that time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not enough to look at median time, imp to consider 75th, 90th percentile users with slow loads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this histogram illustrates the difference between measuring performance in 2 different contexts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D9EAD3"/>
              </a:highlight>
            </a:endParaRPr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F9900"/>
                </a:highlight>
              </a:rPr>
              <a:t>SP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/>
              <a:t>Lab vs. Real World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Lab: DT, WPT, LH, other CI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lab is important: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get sense for how changes are likely to behave in the real world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deep insight and breakdowns to track down issues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Lab Testing is necessary but not sufficient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real world messy: permutation of devices, network config, cache conditions -- impossible to simulate in lab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RUM helps understand what matters most to real users based on actual user behavior; maybe different from assumptions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map your hypotheses from the lab to the real world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</a:rPr>
              <a:t>SOASTA does RUM; Nic will share data from RUM later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jpg"/><Relationship Id="rId4" Type="http://schemas.openxmlformats.org/officeDocument/2006/relationships/image" Target="../media/image11.jpg"/><Relationship Id="rId5" Type="http://schemas.openxmlformats.org/officeDocument/2006/relationships/image" Target="../media/image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gif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gif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gif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9.gif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4.gif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26.gif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5.jpg"/><Relationship Id="rId3" Type="http://schemas.openxmlformats.org/officeDocument/2006/relationships/image" Target="../media/image2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Relationship Id="rId4" Type="http://schemas.openxmlformats.org/officeDocument/2006/relationships/image" Target="../media/image47.jpg"/><Relationship Id="rId5" Type="http://schemas.openxmlformats.org/officeDocument/2006/relationships/image" Target="../media/image37.jpg"/><Relationship Id="rId6" Type="http://schemas.openxmlformats.org/officeDocument/2006/relationships/image" Target="../media/image36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Author/Avatar Slide">
    <p:bg>
      <p:bgPr>
        <a:solidFill>
          <a:srgbClr val="FFFFFF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781725" y="197742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pic>
        <p:nvPicPr>
          <p:cNvPr id="53" name="Shape 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418" y="3689826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7659975" y="474037"/>
            <a:ext cx="600075" cy="192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icker_web.jpg" id="55" name="Shape 55"/>
          <p:cNvPicPr preferRelativeResize="0"/>
          <p:nvPr/>
        </p:nvPicPr>
        <p:blipFill rotWithShape="1">
          <a:blip r:embed="rId4">
            <a:alphaModFix/>
          </a:blip>
          <a:srcRect b="0" l="1190" r="1190" t="0"/>
          <a:stretch/>
        </p:blipFill>
        <p:spPr>
          <a:xfrm>
            <a:off x="803221" y="3790275"/>
            <a:ext cx="672000" cy="68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>
            <p:ph idx="1" type="subTitle"/>
          </p:nvPr>
        </p:nvSpPr>
        <p:spPr>
          <a:xfrm>
            <a:off x="781725" y="2670249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8706" y="3689831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3-square-1000x1000.jpg" id="58" name="Shape 58"/>
          <p:cNvPicPr preferRelativeResize="0"/>
          <p:nvPr/>
        </p:nvPicPr>
        <p:blipFill rotWithShape="1">
          <a:blip r:embed="rId5">
            <a:alphaModFix/>
          </a:blip>
          <a:srcRect b="0" l="1200" r="1200" t="0"/>
          <a:stretch/>
        </p:blipFill>
        <p:spPr>
          <a:xfrm>
            <a:off x="4579509" y="3790279"/>
            <a:ext cx="672000" cy="68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2014593" y="3903121"/>
            <a:ext cx="2489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Shubhie Panicker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5783409" y="3903121"/>
            <a:ext cx="277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Nic Jansma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5783409" y="4295128"/>
            <a:ext cx="277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@nicj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014609" y="4295128"/>
            <a:ext cx="27798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@shubhie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ype Styles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7659975" y="474037"/>
            <a:ext cx="600075" cy="19261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781725" y="474046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781725" y="1377909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781725" y="2077059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digo Slide">
    <p:bg>
      <p:bgPr>
        <a:solidFill>
          <a:srgbClr val="536DFE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/>
            </a:lvl2pPr>
            <a:lvl3pPr lvl="2" rtl="0">
              <a:spcBef>
                <a:spcPts val="0"/>
              </a:spcBef>
              <a:buNone/>
              <a:defRPr sz="500"/>
            </a:lvl3pPr>
            <a:lvl4pPr lvl="3" rtl="0">
              <a:spcBef>
                <a:spcPts val="0"/>
              </a:spcBef>
              <a:buNone/>
              <a:defRPr sz="500"/>
            </a:lvl4pPr>
            <a:lvl5pPr lvl="4" rtl="0">
              <a:spcBef>
                <a:spcPts val="0"/>
              </a:spcBef>
              <a:buNone/>
              <a:defRPr sz="500"/>
            </a:lvl5pPr>
            <a:lvl6pPr lvl="5" rtl="0">
              <a:spcBef>
                <a:spcPts val="0"/>
              </a:spcBef>
              <a:buNone/>
              <a:defRPr sz="500"/>
            </a:lvl6pPr>
            <a:lvl7pPr lvl="6" rtl="0">
              <a:spcBef>
                <a:spcPts val="0"/>
              </a:spcBef>
              <a:buNone/>
              <a:defRPr sz="500"/>
            </a:lvl7pPr>
            <a:lvl8pPr lvl="7" rtl="0">
              <a:spcBef>
                <a:spcPts val="0"/>
              </a:spcBef>
              <a:buNone/>
              <a:defRPr sz="500"/>
            </a:lvl8pPr>
            <a:lvl9pPr lvl="8" rtl="0">
              <a:spcBef>
                <a:spcPts val="0"/>
              </a:spcBef>
              <a:buNone/>
              <a:defRPr sz="500"/>
            </a:lvl9pPr>
          </a:lstStyle>
          <a:p/>
        </p:txBody>
      </p:sp>
      <p:sp>
        <p:nvSpPr>
          <p:cNvPr id="70" name="Shape 70"/>
          <p:cNvSpPr txBox="1"/>
          <p:nvPr>
            <p:ph idx="1" type="subTitle"/>
          </p:nvPr>
        </p:nvSpPr>
        <p:spPr>
          <a:xfrm>
            <a:off x="781725" y="1393209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781725" y="2092359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range Slide">
    <p:bg>
      <p:bgPr>
        <a:solidFill>
          <a:srgbClr val="FF8A6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/>
            </a:lvl2pPr>
            <a:lvl3pPr lvl="2" rtl="0">
              <a:spcBef>
                <a:spcPts val="0"/>
              </a:spcBef>
              <a:buNone/>
              <a:defRPr sz="500"/>
            </a:lvl3pPr>
            <a:lvl4pPr lvl="3" rtl="0">
              <a:spcBef>
                <a:spcPts val="0"/>
              </a:spcBef>
              <a:buNone/>
              <a:defRPr sz="500"/>
            </a:lvl4pPr>
            <a:lvl5pPr lvl="4" rtl="0">
              <a:spcBef>
                <a:spcPts val="0"/>
              </a:spcBef>
              <a:buNone/>
              <a:defRPr sz="500"/>
            </a:lvl5pPr>
            <a:lvl6pPr lvl="5" rtl="0">
              <a:spcBef>
                <a:spcPts val="0"/>
              </a:spcBef>
              <a:buNone/>
              <a:defRPr sz="500"/>
            </a:lvl6pPr>
            <a:lvl7pPr lvl="6" rtl="0">
              <a:spcBef>
                <a:spcPts val="0"/>
              </a:spcBef>
              <a:buNone/>
              <a:defRPr sz="500"/>
            </a:lvl7pPr>
            <a:lvl8pPr lvl="7" rtl="0">
              <a:spcBef>
                <a:spcPts val="0"/>
              </a:spcBef>
              <a:buNone/>
              <a:defRPr sz="500"/>
            </a:lvl8pPr>
            <a:lvl9pPr lvl="8" rtl="0">
              <a:spcBef>
                <a:spcPts val="0"/>
              </a:spcBef>
              <a:buNone/>
              <a:defRPr sz="500"/>
            </a:lvl9pPr>
          </a:lstStyle>
          <a:p/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781725" y="1393209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781725" y="2092359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Slide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789250" y="466796"/>
            <a:ext cx="7332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789250" y="1370659"/>
            <a:ext cx="7272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789250" y="2069809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yan Slide 1">
    <p:bg>
      <p:bgPr>
        <a:solidFill>
          <a:srgbClr val="00E4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781725" y="45177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781725" y="135563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781725" y="205478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al Slide">
    <p:bg>
      <p:bgPr>
        <a:solidFill>
          <a:srgbClr val="1CE8B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781725" y="43672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781725" y="134058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781725" y="203973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wer Third Photo">
    <p:bg>
      <p:bgPr>
        <a:solidFill>
          <a:srgbClr val="FFFFFF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49828" y="3687815"/>
            <a:ext cx="6699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MG_6231.jpg" id="90" name="Shape 90"/>
          <p:cNvPicPr preferRelativeResize="0"/>
          <p:nvPr/>
        </p:nvPicPr>
        <p:blipFill rotWithShape="1">
          <a:blip r:embed="rId2">
            <a:alphaModFix/>
          </a:blip>
          <a:srcRect b="21509" l="0" r="0" t="21509"/>
          <a:stretch/>
        </p:blipFill>
        <p:spPr>
          <a:xfrm>
            <a:off x="0" y="0"/>
            <a:ext cx="9144000" cy="34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>
            <p:ph idx="2" type="body"/>
          </p:nvPr>
        </p:nvSpPr>
        <p:spPr>
          <a:xfrm>
            <a:off x="649828" y="4681490"/>
            <a:ext cx="6114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Photo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10275" y="1767243"/>
            <a:ext cx="33438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droid.jpg" id="94" name="Shape 94"/>
          <p:cNvPicPr preferRelativeResize="0"/>
          <p:nvPr/>
        </p:nvPicPr>
        <p:blipFill rotWithShape="1">
          <a:blip r:embed="rId2">
            <a:alphaModFix/>
          </a:blip>
          <a:srcRect b="12829" l="0" r="0" t="12837"/>
          <a:stretch/>
        </p:blipFill>
        <p:spPr>
          <a:xfrm>
            <a:off x="4523875" y="0"/>
            <a:ext cx="46177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>
            <p:ph idx="2" type="subTitle"/>
          </p:nvPr>
        </p:nvSpPr>
        <p:spPr>
          <a:xfrm>
            <a:off x="610275" y="1068093"/>
            <a:ext cx="3304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3" type="body"/>
          </p:nvPr>
        </p:nvSpPr>
        <p:spPr>
          <a:xfrm>
            <a:off x="649828" y="4681490"/>
            <a:ext cx="326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Photo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IO2016-kygo-838.jpg" id="98" name="Shape 98"/>
          <p:cNvPicPr preferRelativeResize="0"/>
          <p:nvPr/>
        </p:nvPicPr>
        <p:blipFill rotWithShape="1">
          <a:blip r:embed="rId2">
            <a:alphaModFix/>
          </a:blip>
          <a:srcRect b="7855" l="0" r="0" t="7855"/>
          <a:stretch/>
        </p:blipFill>
        <p:spPr>
          <a:xfrm>
            <a:off x="0" y="627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 Slide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Shape 100"/>
          <p:cNvCxnSpPr/>
          <p:nvPr/>
        </p:nvCxnSpPr>
        <p:spPr>
          <a:xfrm>
            <a:off x="680934" y="4448784"/>
            <a:ext cx="7684800" cy="10500"/>
          </a:xfrm>
          <a:prstGeom prst="straightConnector1">
            <a:avLst/>
          </a:prstGeom>
          <a:noFill/>
          <a:ln cap="flat" cmpd="sng" w="12700">
            <a:solidFill>
              <a:srgbClr val="90A4AE">
                <a:alpha val="63919"/>
              </a:srgbClr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01" name="Shape 101"/>
          <p:cNvSpPr txBox="1"/>
          <p:nvPr>
            <p:ph idx="1" type="body"/>
          </p:nvPr>
        </p:nvSpPr>
        <p:spPr>
          <a:xfrm>
            <a:off x="649828" y="4681490"/>
            <a:ext cx="6697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">
    <p:bg>
      <p:bgPr>
        <a:solidFill>
          <a:srgbClr val="41414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Slid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1761243" y="1661475"/>
            <a:ext cx="57681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1787184" y="3191700"/>
            <a:ext cx="253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ng Quot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1803827" y="3307012"/>
            <a:ext cx="167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Shape 108"/>
          <p:cNvSpPr txBox="1"/>
          <p:nvPr>
            <p:ph type="title"/>
          </p:nvPr>
        </p:nvSpPr>
        <p:spPr>
          <a:xfrm>
            <a:off x="1090846" y="1342284"/>
            <a:ext cx="63930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1319442" y="3562162"/>
            <a:ext cx="253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ank you">
    <p:bg>
      <p:bgPr>
        <a:solidFill>
          <a:srgbClr val="FFFFFF">
            <a:alpha val="16540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418" y="2539155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14809" r="20323" t="0"/>
          <a:stretch/>
        </p:blipFill>
        <p:spPr>
          <a:xfrm>
            <a:off x="803221" y="2640876"/>
            <a:ext cx="672000" cy="68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4518" y="2544248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icker_web.jpg" id="114" name="Shape 114"/>
          <p:cNvPicPr preferRelativeResize="0"/>
          <p:nvPr/>
        </p:nvPicPr>
        <p:blipFill rotWithShape="1">
          <a:blip r:embed="rId4">
            <a:alphaModFix/>
          </a:blip>
          <a:srcRect b="0" l="1190" r="1190" t="0"/>
          <a:stretch/>
        </p:blipFill>
        <p:spPr>
          <a:xfrm>
            <a:off x="805321" y="2644696"/>
            <a:ext cx="672000" cy="68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>
            <p:ph type="title"/>
          </p:nvPr>
        </p:nvSpPr>
        <p:spPr>
          <a:xfrm>
            <a:off x="783825" y="1546218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pic>
        <p:nvPicPr>
          <p:cNvPr id="116" name="Shape 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1659" y="2483273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3-square-1000x1000.jpg" id="117" name="Shape 117"/>
          <p:cNvPicPr preferRelativeResize="0"/>
          <p:nvPr/>
        </p:nvPicPr>
        <p:blipFill rotWithShape="1">
          <a:blip r:embed="rId5">
            <a:alphaModFix/>
          </a:blip>
          <a:srcRect b="0" l="1200" r="1200" t="0"/>
          <a:stretch/>
        </p:blipFill>
        <p:spPr>
          <a:xfrm>
            <a:off x="4612462" y="2583721"/>
            <a:ext cx="672000" cy="68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Author/Avatar Slide"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781725" y="197742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pic>
        <p:nvPicPr>
          <p:cNvPr id="122" name="Shape 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418" y="3689826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White.pn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50" y="356034"/>
            <a:ext cx="600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7659975" y="474037"/>
            <a:ext cx="600075" cy="192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icker_web.jpg" id="125" name="Shape 125"/>
          <p:cNvPicPr preferRelativeResize="0"/>
          <p:nvPr/>
        </p:nvPicPr>
        <p:blipFill rotWithShape="1">
          <a:blip r:embed="rId5">
            <a:alphaModFix/>
          </a:blip>
          <a:srcRect b="0" l="1190" r="1190" t="0"/>
          <a:stretch/>
        </p:blipFill>
        <p:spPr>
          <a:xfrm>
            <a:off x="803221" y="3790275"/>
            <a:ext cx="672000" cy="68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idx="1" type="subTitle"/>
          </p:nvPr>
        </p:nvSpPr>
        <p:spPr>
          <a:xfrm>
            <a:off x="781725" y="2670249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2014593" y="4131721"/>
            <a:ext cx="4965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3" type="body"/>
          </p:nvPr>
        </p:nvSpPr>
        <p:spPr>
          <a:xfrm>
            <a:off x="2014593" y="4371328"/>
            <a:ext cx="4965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29" name="Shape 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08706" y="3689831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ilipwalton_web.jpg" id="130" name="Shape 130"/>
          <p:cNvPicPr preferRelativeResize="0"/>
          <p:nvPr/>
        </p:nvPicPr>
        <p:blipFill rotWithShape="1">
          <a:blip r:embed="rId6">
            <a:alphaModFix/>
          </a:blip>
          <a:srcRect b="0" l="1190" r="1190" t="0"/>
          <a:stretch/>
        </p:blipFill>
        <p:spPr>
          <a:xfrm>
            <a:off x="4579509" y="3790279"/>
            <a:ext cx="672000" cy="68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ype Styles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7659975" y="474037"/>
            <a:ext cx="600075" cy="19261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x="781725" y="123447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" type="subTitle"/>
          </p:nvPr>
        </p:nvSpPr>
        <p:spPr>
          <a:xfrm>
            <a:off x="781725" y="213833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2" type="body"/>
          </p:nvPr>
        </p:nvSpPr>
        <p:spPr>
          <a:xfrm>
            <a:off x="781725" y="283748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yan Animation">
    <p:bg>
      <p:bgPr>
        <a:solidFill>
          <a:srgbClr val="00E4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al Animation">
    <p:bg>
      <p:bgPr>
        <a:solidFill>
          <a:srgbClr val="1CE8B5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digo Animation">
    <p:bg>
      <p:bgPr>
        <a:solidFill>
          <a:srgbClr val="536DFE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Title Side"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White.png" id="143" name="Shape 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250" y="356034"/>
            <a:ext cx="600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7659975" y="474037"/>
            <a:ext cx="600075" cy="192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2-27 at 8.34.41 AM.png" id="145" name="Shape 145"/>
          <p:cNvPicPr preferRelativeResize="0"/>
          <p:nvPr/>
        </p:nvPicPr>
        <p:blipFill rotWithShape="1">
          <a:blip r:embed="rId4">
            <a:alphaModFix/>
          </a:blip>
          <a:srcRect b="26073" l="2280" r="-2280" t="0"/>
          <a:stretch/>
        </p:blipFill>
        <p:spPr>
          <a:xfrm>
            <a:off x="803250" y="1070158"/>
            <a:ext cx="7447919" cy="18352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>
            <p:ph type="title"/>
          </p:nvPr>
        </p:nvSpPr>
        <p:spPr>
          <a:xfrm>
            <a:off x="781725" y="3206146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781725" y="389897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digo Title Slide">
    <p:bg>
      <p:bgPr>
        <a:solidFill>
          <a:srgbClr val="536DFE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_logo.png" id="149" name="Shape 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250" y="356034"/>
            <a:ext cx="600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765" y="2663606"/>
            <a:ext cx="772696" cy="2108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sh_Session_07b.gif"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446" y="2288709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>
            <p:ph type="title"/>
          </p:nvPr>
        </p:nvSpPr>
        <p:spPr>
          <a:xfrm>
            <a:off x="781725" y="3206146"/>
            <a:ext cx="497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" type="subTitle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yan Title Slide">
    <p:bg>
      <p:bgPr>
        <a:solidFill>
          <a:srgbClr val="00E4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hite_slash.png" id="155" name="Shape 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250" y="356034"/>
            <a:ext cx="600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sh_Session_07c.gif"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446" y="2288709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>
            <p:ph type="title"/>
          </p:nvPr>
        </p:nvSpPr>
        <p:spPr>
          <a:xfrm>
            <a:off x="781725" y="3206146"/>
            <a:ext cx="497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al Title Slide">
    <p:bg>
      <p:bgPr>
        <a:solidFill>
          <a:srgbClr val="1CE8B5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white_slash.png" id="160" name="Shape 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3250" y="356034"/>
            <a:ext cx="600075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sh_Session_07a.gif" id="161" name="Shape 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6446" y="2288709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>
            <p:ph type="title"/>
          </p:nvPr>
        </p:nvSpPr>
        <p:spPr>
          <a:xfrm>
            <a:off x="781725" y="3206146"/>
            <a:ext cx="49767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781725" y="3898978"/>
            <a:ext cx="486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ndigo Slide">
    <p:bg>
      <p:bgPr>
        <a:solidFill>
          <a:srgbClr val="536DF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_IO_2017_Hashtag-Indigo.png" id="165" name="Shape 165"/>
          <p:cNvPicPr preferRelativeResize="0"/>
          <p:nvPr/>
        </p:nvPicPr>
        <p:blipFill rotWithShape="1">
          <a:blip r:embed="rId2">
            <a:alphaModFix/>
          </a:blip>
          <a:srcRect b="0" l="357" r="347" t="0"/>
          <a:stretch/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type="title"/>
          </p:nvPr>
        </p:nvSpPr>
        <p:spPr>
          <a:xfrm>
            <a:off x="781725" y="123447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/>
            </a:lvl2pPr>
            <a:lvl3pPr lvl="2" rtl="0">
              <a:spcBef>
                <a:spcPts val="0"/>
              </a:spcBef>
              <a:buNone/>
              <a:defRPr sz="500"/>
            </a:lvl3pPr>
            <a:lvl4pPr lvl="3" rtl="0">
              <a:spcBef>
                <a:spcPts val="0"/>
              </a:spcBef>
              <a:buNone/>
              <a:defRPr sz="500"/>
            </a:lvl4pPr>
            <a:lvl5pPr lvl="4" rtl="0">
              <a:spcBef>
                <a:spcPts val="0"/>
              </a:spcBef>
              <a:buNone/>
              <a:defRPr sz="500"/>
            </a:lvl5pPr>
            <a:lvl6pPr lvl="5" rtl="0">
              <a:spcBef>
                <a:spcPts val="0"/>
              </a:spcBef>
              <a:buNone/>
              <a:defRPr sz="500"/>
            </a:lvl6pPr>
            <a:lvl7pPr lvl="6" rtl="0">
              <a:spcBef>
                <a:spcPts val="0"/>
              </a:spcBef>
              <a:buNone/>
              <a:defRPr sz="500"/>
            </a:lvl7pPr>
            <a:lvl8pPr lvl="7" rtl="0">
              <a:spcBef>
                <a:spcPts val="0"/>
              </a:spcBef>
              <a:buNone/>
              <a:defRPr sz="500"/>
            </a:lvl8pPr>
            <a:lvl9pPr lvl="8" rtl="0">
              <a:spcBef>
                <a:spcPts val="0"/>
              </a:spcBef>
              <a:buNone/>
              <a:defRPr sz="500"/>
            </a:lvl9pPr>
          </a:lstStyle>
          <a:p/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781725" y="213833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2" type="body"/>
          </p:nvPr>
        </p:nvSpPr>
        <p:spPr>
          <a:xfrm>
            <a:off x="781725" y="283748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defRPr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ite Slide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>
            <p:ph type="title"/>
          </p:nvPr>
        </p:nvSpPr>
        <p:spPr>
          <a:xfrm>
            <a:off x="781725" y="1234471"/>
            <a:ext cx="7332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781725" y="2138334"/>
            <a:ext cx="72723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781725" y="283748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yan Slide 1">
    <p:bg>
      <p:bgPr>
        <a:solidFill>
          <a:srgbClr val="00E4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go_white.png" id="175" name="Shape 175"/>
          <p:cNvPicPr preferRelativeResize="0"/>
          <p:nvPr/>
        </p:nvPicPr>
        <p:blipFill rotWithShape="1">
          <a:blip r:embed="rId2">
            <a:alphaModFix/>
          </a:blip>
          <a:srcRect b="0" l="543" r="553" t="0"/>
          <a:stretch/>
        </p:blipFill>
        <p:spPr>
          <a:xfrm>
            <a:off x="7693096" y="4630451"/>
            <a:ext cx="672018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781725" y="123447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014E58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781725" y="213833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014E58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781725" y="283748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014E58"/>
              </a:buClr>
              <a:buSzPct val="100000"/>
              <a:buFont typeface="Roboto"/>
              <a:defRPr sz="1900">
                <a:solidFill>
                  <a:srgbClr val="014E5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eal Slide">
    <p:bg>
      <p:bgPr>
        <a:solidFill>
          <a:srgbClr val="1CE8B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digo_white.png" id="180" name="Shape 180"/>
          <p:cNvPicPr preferRelativeResize="0"/>
          <p:nvPr/>
        </p:nvPicPr>
        <p:blipFill rotWithShape="1">
          <a:blip r:embed="rId2">
            <a:alphaModFix/>
          </a:blip>
          <a:srcRect b="0" l="543" r="553" t="0"/>
          <a:stretch/>
        </p:blipFill>
        <p:spPr>
          <a:xfrm>
            <a:off x="7693096" y="4630451"/>
            <a:ext cx="672018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type="title"/>
          </p:nvPr>
        </p:nvSpPr>
        <p:spPr>
          <a:xfrm>
            <a:off x="781725" y="1234471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05503C"/>
                </a:solidFill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" type="subTitle"/>
          </p:nvPr>
        </p:nvSpPr>
        <p:spPr>
          <a:xfrm>
            <a:off x="781725" y="2138334"/>
            <a:ext cx="7360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24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781725" y="283748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05503C"/>
              </a:buClr>
              <a:buSzPct val="100000"/>
              <a:buFont typeface="Roboto"/>
              <a:defRPr sz="19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wer Third Photo">
    <p:bg>
      <p:bgPr>
        <a:solidFill>
          <a:srgbClr val="FFFFFF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649828" y="3687815"/>
            <a:ext cx="66996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IMG_6231.jpg" id="186" name="Shape 186"/>
          <p:cNvPicPr preferRelativeResize="0"/>
          <p:nvPr/>
        </p:nvPicPr>
        <p:blipFill rotWithShape="1">
          <a:blip r:embed="rId2">
            <a:alphaModFix/>
          </a:blip>
          <a:srcRect b="21509" l="0" r="0" t="21509"/>
          <a:stretch/>
        </p:blipFill>
        <p:spPr>
          <a:xfrm>
            <a:off x="0" y="0"/>
            <a:ext cx="9144000" cy="34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2" type="body"/>
          </p:nvPr>
        </p:nvSpPr>
        <p:spPr>
          <a:xfrm>
            <a:off x="649828" y="4681490"/>
            <a:ext cx="61143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Half Photo"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10275" y="1767243"/>
            <a:ext cx="33438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9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descr="android.jpg" id="191" name="Shape 191"/>
          <p:cNvPicPr preferRelativeResize="0"/>
          <p:nvPr/>
        </p:nvPicPr>
        <p:blipFill rotWithShape="1">
          <a:blip r:embed="rId2">
            <a:alphaModFix/>
          </a:blip>
          <a:srcRect b="12829" l="0" r="0" t="12837"/>
          <a:stretch/>
        </p:blipFill>
        <p:spPr>
          <a:xfrm>
            <a:off x="4523875" y="0"/>
            <a:ext cx="46177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>
            <p:ph idx="2" type="subTitle"/>
          </p:nvPr>
        </p:nvSpPr>
        <p:spPr>
          <a:xfrm>
            <a:off x="610275" y="1068093"/>
            <a:ext cx="3304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50000"/>
              </a:lnSpc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spcBef>
                <a:spcPts val="0"/>
              </a:spcBef>
              <a:buNone/>
              <a:defRPr sz="34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3" type="body"/>
          </p:nvPr>
        </p:nvSpPr>
        <p:spPr>
          <a:xfrm>
            <a:off x="649828" y="4681490"/>
            <a:ext cx="3264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Photo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IO2016-kygo-838.jpg" id="195" name="Shape 195"/>
          <p:cNvPicPr preferRelativeResize="0"/>
          <p:nvPr/>
        </p:nvPicPr>
        <p:blipFill rotWithShape="1">
          <a:blip r:embed="rId2">
            <a:alphaModFix/>
          </a:blip>
          <a:srcRect b="7855" l="0" r="0" t="7855"/>
          <a:stretch/>
        </p:blipFill>
        <p:spPr>
          <a:xfrm>
            <a:off x="0" y="627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 Slide">
    <p:bg>
      <p:bgPr>
        <a:solidFill>
          <a:srgbClr val="FFFF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80934" y="4448784"/>
            <a:ext cx="7684800" cy="10500"/>
          </a:xfrm>
          <a:prstGeom prst="straightConnector1">
            <a:avLst/>
          </a:prstGeom>
          <a:noFill/>
          <a:ln cap="flat" cmpd="sng" w="12700">
            <a:solidFill>
              <a:srgbClr val="90A4AE">
                <a:alpha val="63919"/>
              </a:srgbClr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98" name="Shape 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idx="1" type="body"/>
          </p:nvPr>
        </p:nvSpPr>
        <p:spPr>
          <a:xfrm>
            <a:off x="649828" y="4681490"/>
            <a:ext cx="66978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9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">
    <p:bg>
      <p:bgPr>
        <a:solidFill>
          <a:srgbClr val="41414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Slide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645" y="1403423"/>
            <a:ext cx="772696" cy="2108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type="title"/>
          </p:nvPr>
        </p:nvSpPr>
        <p:spPr>
          <a:xfrm>
            <a:off x="1761243" y="1661475"/>
            <a:ext cx="57681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787184" y="3191700"/>
            <a:ext cx="253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ng Quot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803827" y="3307012"/>
            <a:ext cx="167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74747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Shape 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778" y="3503399"/>
            <a:ext cx="168913" cy="300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title"/>
          </p:nvPr>
        </p:nvSpPr>
        <p:spPr>
          <a:xfrm>
            <a:off x="1090846" y="1342284"/>
            <a:ext cx="63930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00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1319442" y="3562162"/>
            <a:ext cx="25383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hank you">
    <p:bg>
      <p:bgPr>
        <a:solidFill>
          <a:srgbClr val="FFFFFF">
            <a:alpha val="16540"/>
          </a:srgbClr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418" y="2539155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0" l="14809" r="20323" t="0"/>
          <a:stretch/>
        </p:blipFill>
        <p:spPr>
          <a:xfrm>
            <a:off x="803221" y="2640876"/>
            <a:ext cx="672000" cy="68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4518" y="2544248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nicker_web.jpg" id="217" name="Shape 217"/>
          <p:cNvPicPr preferRelativeResize="0"/>
          <p:nvPr/>
        </p:nvPicPr>
        <p:blipFill rotWithShape="1">
          <a:blip r:embed="rId5">
            <a:alphaModFix/>
          </a:blip>
          <a:srcRect b="0" l="1190" r="1190" t="0"/>
          <a:stretch/>
        </p:blipFill>
        <p:spPr>
          <a:xfrm>
            <a:off x="805321" y="2644696"/>
            <a:ext cx="672000" cy="68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>
            <p:ph type="title"/>
          </p:nvPr>
        </p:nvSpPr>
        <p:spPr>
          <a:xfrm>
            <a:off x="783825" y="1546218"/>
            <a:ext cx="73218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536DFE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536DFE"/>
                </a:solidFill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743700" y="4629281"/>
            <a:ext cx="4965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1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536DFE"/>
              </a:buClr>
              <a:buSzPct val="100000"/>
              <a:buFont typeface="Roboto"/>
              <a:defRPr sz="1500">
                <a:solidFill>
                  <a:srgbClr val="536DF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2" type="body"/>
          </p:nvPr>
        </p:nvSpPr>
        <p:spPr>
          <a:xfrm>
            <a:off x="2016693" y="2757543"/>
            <a:ext cx="4965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5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3" type="body"/>
          </p:nvPr>
        </p:nvSpPr>
        <p:spPr>
          <a:xfrm>
            <a:off x="2016693" y="2997150"/>
            <a:ext cx="49659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buClr>
                <a:srgbClr val="747474"/>
              </a:buClr>
              <a:buSzPct val="100000"/>
              <a:buFont typeface="Roboto"/>
              <a:defRPr sz="1100">
                <a:solidFill>
                  <a:srgbClr val="74747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222" name="Shape 2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1659" y="2483273"/>
            <a:ext cx="367903" cy="1003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ilipwalton_web.jpg" id="223" name="Shape 223"/>
          <p:cNvPicPr preferRelativeResize="0"/>
          <p:nvPr/>
        </p:nvPicPr>
        <p:blipFill rotWithShape="1">
          <a:blip r:embed="rId6">
            <a:alphaModFix/>
          </a:blip>
          <a:srcRect b="0" l="1190" r="1190" t="0"/>
          <a:stretch/>
        </p:blipFill>
        <p:spPr>
          <a:xfrm>
            <a:off x="4612462" y="2583721"/>
            <a:ext cx="672000" cy="68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What's Next?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93096" y="4630451"/>
            <a:ext cx="672017" cy="232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781725" y="777271"/>
            <a:ext cx="7332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15000"/>
              </a:lnSpc>
              <a:spcBef>
                <a:spcPts val="0"/>
              </a:spcBef>
              <a:buNone/>
              <a:defRPr sz="4500">
                <a:solidFill>
                  <a:srgbClr val="41414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2pPr>
            <a:lvl3pPr lvl="2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3pPr>
            <a:lvl4pPr lvl="3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4pPr>
            <a:lvl5pPr lvl="4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5pPr>
            <a:lvl6pPr lvl="5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6pPr>
            <a:lvl7pPr lvl="6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7pPr>
            <a:lvl8pPr lvl="7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8pPr>
            <a:lvl9pPr lvl="8" rtl="0">
              <a:spcBef>
                <a:spcPts val="0"/>
              </a:spcBef>
              <a:buNone/>
              <a:defRPr sz="500">
                <a:solidFill>
                  <a:srgbClr val="414141"/>
                </a:solidFill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781725" y="1567214"/>
            <a:ext cx="61161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/>
          <a:lstStyle>
            <a:lvl1pPr lvl="0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25000"/>
              </a:lnSpc>
              <a:spcBef>
                <a:spcPts val="0"/>
              </a:spcBef>
              <a:buClr>
                <a:srgbClr val="414141"/>
              </a:buClr>
              <a:buSzPct val="100000"/>
              <a:buFont typeface="Roboto"/>
              <a:defRPr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0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6.xml"/><Relationship Id="rId6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wR0XNDw-MjI" TargetMode="External"/><Relationship Id="rId4" Type="http://schemas.openxmlformats.org/officeDocument/2006/relationships/image" Target="../media/image4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yVB49ULYNJY" TargetMode="External"/><Relationship Id="rId4" Type="http://schemas.openxmlformats.org/officeDocument/2006/relationships/image" Target="../media/image2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JTEHyh6W-TE" TargetMode="External"/><Relationship Id="rId4" Type="http://schemas.openxmlformats.org/officeDocument/2006/relationships/image" Target="../media/image2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2.xml"/><Relationship Id="rId4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1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5.png"/><Relationship Id="rId4" Type="http://schemas.openxmlformats.org/officeDocument/2006/relationships/image" Target="../media/image70.png"/><Relationship Id="rId5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comments" Target="../comments/comment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Relationship Id="rId4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781725" y="197742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Reliably Measuring Responsiveness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in the Wild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2" type="body"/>
          </p:nvPr>
        </p:nvSpPr>
        <p:spPr>
          <a:xfrm>
            <a:off x="781725" y="1787550"/>
            <a:ext cx="7321800" cy="2923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indent="-88900" lvl="0" marL="177800" rtl="0">
              <a:lnSpc>
                <a:spcPct val="150000"/>
              </a:lnSpc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metrics accurately capture responsiveness?</a:t>
            </a:r>
          </a:p>
          <a:p>
            <a:pPr indent="-88900" lvl="0" marL="177800" rtl="0">
              <a:lnSpc>
                <a:spcPct val="150000"/>
              </a:lnSpc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to  measure these on real users?</a:t>
            </a:r>
          </a:p>
          <a:p>
            <a:pPr indent="-88900" lvl="0" marL="177800" rtl="0">
              <a:lnSpc>
                <a:spcPct val="150000"/>
              </a:lnSpc>
              <a:spcBef>
                <a:spcPts val="0"/>
              </a:spcBef>
              <a:buFont typeface="Roboto Light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How to analyze data and find areas to improve?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questions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pwatch1.jpg" id="293" name="Shape 293"/>
          <p:cNvPicPr preferRelativeResize="0"/>
          <p:nvPr/>
        </p:nvPicPr>
        <p:blipFill rotWithShape="1">
          <a:blip r:embed="rId3">
            <a:alphaModFix/>
          </a:blip>
          <a:srcRect b="15630" l="0" r="0" t="8749"/>
          <a:stretch/>
        </p:blipFill>
        <p:spPr>
          <a:xfrm>
            <a:off x="0" y="0"/>
            <a:ext cx="9144000" cy="46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Shape 294"/>
          <p:cNvSpPr/>
          <p:nvPr/>
        </p:nvSpPr>
        <p:spPr>
          <a:xfrm>
            <a:off x="0" y="3519806"/>
            <a:ext cx="9144000" cy="16236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295" name="Shape 295"/>
          <p:cNvSpPr txBox="1"/>
          <p:nvPr/>
        </p:nvSpPr>
        <p:spPr>
          <a:xfrm>
            <a:off x="568837" y="3965531"/>
            <a:ext cx="69198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Responsiveness M</a:t>
            </a:r>
            <a:r>
              <a:rPr lang="en" sz="4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etrics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iting.jpg" id="300" name="Shape 300"/>
          <p:cNvPicPr preferRelativeResize="0"/>
          <p:nvPr/>
        </p:nvPicPr>
        <p:blipFill rotWithShape="1">
          <a:blip r:embed="rId3">
            <a:alphaModFix/>
          </a:blip>
          <a:srcRect b="17837" l="0" r="0" t="0"/>
          <a:stretch/>
        </p:blipFill>
        <p:spPr>
          <a:xfrm>
            <a:off x="0" y="-100973"/>
            <a:ext cx="9144000" cy="497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0" y="4010521"/>
            <a:ext cx="9144000" cy="11331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2005256" y="4277540"/>
            <a:ext cx="5133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Queueing Time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ng-tasks.png" id="307" name="Shape 307"/>
          <p:cNvPicPr preferRelativeResize="0"/>
          <p:nvPr/>
        </p:nvPicPr>
        <p:blipFill rotWithShape="1">
          <a:blip r:embed="rId3">
            <a:alphaModFix/>
          </a:blip>
          <a:srcRect b="0" l="49" r="49" t="0"/>
          <a:stretch/>
        </p:blipFill>
        <p:spPr>
          <a:xfrm>
            <a:off x="0" y="1061231"/>
            <a:ext cx="9144000" cy="408226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694406" y="276281"/>
            <a:ext cx="13725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Short Tasks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491787" y="276281"/>
            <a:ext cx="15060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9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Long Tasks</a:t>
            </a:r>
          </a:p>
        </p:txBody>
      </p:sp>
      <p:cxnSp>
        <p:nvCxnSpPr>
          <p:cNvPr id="310" name="Shape 310"/>
          <p:cNvCxnSpPr>
            <a:stCxn id="308" idx="2"/>
          </p:cNvCxnSpPr>
          <p:nvPr/>
        </p:nvCxnSpPr>
        <p:spPr>
          <a:xfrm flipH="1" rot="-5400000">
            <a:off x="1367606" y="708131"/>
            <a:ext cx="927000" cy="9009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1" name="Shape 311"/>
          <p:cNvCxnSpPr>
            <a:stCxn id="308" idx="2"/>
          </p:cNvCxnSpPr>
          <p:nvPr/>
        </p:nvCxnSpPr>
        <p:spPr>
          <a:xfrm flipH="1" rot="-5400000">
            <a:off x="1184906" y="890831"/>
            <a:ext cx="927000" cy="5355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2" name="Shape 312"/>
          <p:cNvCxnSpPr>
            <a:stCxn id="308" idx="2"/>
          </p:cNvCxnSpPr>
          <p:nvPr/>
        </p:nvCxnSpPr>
        <p:spPr>
          <a:xfrm rot="5400000">
            <a:off x="766106" y="989531"/>
            <a:ext cx="909000" cy="3201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3" name="Shape 313"/>
          <p:cNvCxnSpPr>
            <a:stCxn id="308" idx="2"/>
          </p:cNvCxnSpPr>
          <p:nvPr/>
        </p:nvCxnSpPr>
        <p:spPr>
          <a:xfrm rot="5400000">
            <a:off x="579356" y="809981"/>
            <a:ext cx="916200" cy="686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4" name="Shape 314"/>
          <p:cNvCxnSpPr>
            <a:stCxn id="309" idx="3"/>
          </p:cNvCxnSpPr>
          <p:nvPr/>
        </p:nvCxnSpPr>
        <p:spPr>
          <a:xfrm>
            <a:off x="5997787" y="485681"/>
            <a:ext cx="1116600" cy="1127400"/>
          </a:xfrm>
          <a:prstGeom prst="curvedConnector2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5" name="Shape 315"/>
          <p:cNvCxnSpPr>
            <a:stCxn id="309" idx="2"/>
          </p:cNvCxnSpPr>
          <p:nvPr/>
        </p:nvCxnSpPr>
        <p:spPr>
          <a:xfrm rot="5400000">
            <a:off x="4520587" y="906881"/>
            <a:ext cx="936000" cy="512400"/>
          </a:xfrm>
          <a:prstGeom prst="curvedConnector3">
            <a:avLst>
              <a:gd fmla="val 50000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6" name="Shape 316"/>
          <p:cNvCxnSpPr>
            <a:stCxn id="309" idx="1"/>
          </p:cNvCxnSpPr>
          <p:nvPr/>
        </p:nvCxnSpPr>
        <p:spPr>
          <a:xfrm flipH="1">
            <a:off x="3662887" y="485681"/>
            <a:ext cx="828900" cy="1136400"/>
          </a:xfrm>
          <a:prstGeom prst="curvedConnector2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17" name="Shape 317"/>
          <p:cNvCxnSpPr>
            <a:stCxn id="309" idx="1"/>
          </p:cNvCxnSpPr>
          <p:nvPr/>
        </p:nvCxnSpPr>
        <p:spPr>
          <a:xfrm flipH="1">
            <a:off x="3083587" y="485681"/>
            <a:ext cx="1408200" cy="1118400"/>
          </a:xfrm>
          <a:prstGeom prst="curvedConnector3">
            <a:avLst>
              <a:gd fmla="val 87973" name="adj1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2" type="body"/>
          </p:nvPr>
        </p:nvSpPr>
        <p:spPr>
          <a:xfrm>
            <a:off x="534350" y="1621850"/>
            <a:ext cx="4609200" cy="2923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05503C"/>
                </a:solidFill>
              </a:rPr>
              <a:t>Long Tasks on 3 customer sites (daily average)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Clr>
                <a:srgbClr val="05503C"/>
              </a:buClr>
              <a:buSzPct val="100000"/>
            </a:pPr>
            <a:r>
              <a:rPr lang="en" sz="2400">
                <a:solidFill>
                  <a:srgbClr val="05503C"/>
                </a:solidFill>
              </a:rPr>
              <a:t>Site 1 (Travel):  276,000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Clr>
                <a:srgbClr val="05503C"/>
              </a:buClr>
              <a:buSzPct val="100000"/>
            </a:pPr>
            <a:r>
              <a:rPr lang="en" sz="2400">
                <a:solidFill>
                  <a:srgbClr val="05503C"/>
                </a:solidFill>
              </a:rPr>
              <a:t>Site 2 (Gaming):  200,000</a:t>
            </a:r>
          </a:p>
          <a:p>
            <a:pPr indent="-381000" lvl="0" marL="457200" rtl="0">
              <a:spcBef>
                <a:spcPts val="0"/>
              </a:spcBef>
              <a:spcAft>
                <a:spcPts val="1000"/>
              </a:spcAft>
              <a:buClr>
                <a:srgbClr val="05503C"/>
              </a:buClr>
              <a:buSzPct val="100000"/>
            </a:pPr>
            <a:r>
              <a:rPr lang="en" sz="2400">
                <a:solidFill>
                  <a:srgbClr val="05503C"/>
                </a:solidFill>
              </a:rPr>
              <a:t>Site 3 (Retail):  593,000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424350" y="500550"/>
            <a:ext cx="72492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rPr>
              <a:t>Millions of Long Tasks</a:t>
            </a:r>
          </a:p>
        </p:txBody>
      </p:sp>
      <p:pic>
        <p:nvPicPr>
          <p:cNvPr id="324" name="Shape 324" title="LongTask Dur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050" y="2177725"/>
            <a:ext cx="4188749" cy="258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00" y="224250"/>
            <a:ext cx="7593000" cy="469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ainbow&amp;unicorn.png"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74" y="0"/>
            <a:ext cx="6633575" cy="489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idx="1" type="subTitle"/>
          </p:nvPr>
        </p:nvSpPr>
        <p:spPr>
          <a:xfrm>
            <a:off x="-25" y="4528425"/>
            <a:ext cx="9144000" cy="618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60 fps:  An Elusive</a:t>
            </a: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Dream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UM1.jpg" id="340" name="Shape 340"/>
          <p:cNvPicPr preferRelativeResize="0"/>
          <p:nvPr/>
        </p:nvPicPr>
        <p:blipFill rotWithShape="1">
          <a:blip r:embed="rId3">
            <a:alphaModFix/>
          </a:blip>
          <a:srcRect b="11182" l="0" r="0" t="0"/>
          <a:stretch/>
        </p:blipFill>
        <p:spPr>
          <a:xfrm>
            <a:off x="0" y="-76200"/>
            <a:ext cx="9144000" cy="52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0" y="3519806"/>
            <a:ext cx="9144000" cy="16236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342" name="Shape 342"/>
          <p:cNvSpPr txBox="1"/>
          <p:nvPr/>
        </p:nvSpPr>
        <p:spPr>
          <a:xfrm>
            <a:off x="568849" y="3965525"/>
            <a:ext cx="82617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Real User Measurement (RUM)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" type="subTitle"/>
          </p:nvPr>
        </p:nvSpPr>
        <p:spPr>
          <a:xfrm>
            <a:off x="1753275" y="534700"/>
            <a:ext cx="5367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Real world measurement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with Web Performance APIs</a:t>
            </a:r>
          </a:p>
        </p:txBody>
      </p:sp>
      <p:pic>
        <p:nvPicPr>
          <p:cNvPr descr="browsers-icons.pn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5000"/>
            <a:ext cx="8839199" cy="181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2" type="body"/>
          </p:nvPr>
        </p:nvSpPr>
        <p:spPr>
          <a:xfrm>
            <a:off x="789250" y="1765009"/>
            <a:ext cx="6116100" cy="2923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Performance Observer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LongTasks</a:t>
            </a:r>
          </a:p>
          <a:p>
            <a:pPr indent="-381000" lvl="0" marL="457200" rtl="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Time to Interactive</a:t>
            </a:r>
          </a:p>
          <a:p>
            <a:pPr indent="-3810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 sz="2400"/>
              <a:t>Input Latency</a:t>
            </a:r>
          </a:p>
        </p:txBody>
      </p:sp>
      <p:sp>
        <p:nvSpPr>
          <p:cNvPr id="354" name="Shape 354"/>
          <p:cNvSpPr txBox="1"/>
          <p:nvPr>
            <p:ph idx="1" type="subTitle"/>
          </p:nvPr>
        </p:nvSpPr>
        <p:spPr>
          <a:xfrm>
            <a:off x="789250" y="913459"/>
            <a:ext cx="7272300" cy="497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New Performance APIs and Metrics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E4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1854150" y="2180400"/>
            <a:ext cx="5435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rPr>
              <a:t>When is </a:t>
            </a:r>
            <a:r>
              <a:rPr b="1" lang="en" sz="36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rPr>
              <a:t>load</a:t>
            </a:r>
            <a:r>
              <a:rPr lang="en" sz="36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rPr>
              <a:t>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08 at 9.03.55 PM.png"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864" y="624725"/>
            <a:ext cx="7633637" cy="451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2503425" y="3425878"/>
            <a:ext cx="2301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High Resolution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079565" y="3358269"/>
            <a:ext cx="23016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Entry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49626" y="1725940"/>
            <a:ext cx="21519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Observer</a:t>
            </a:r>
          </a:p>
        </p:txBody>
      </p:sp>
      <p:sp>
        <p:nvSpPr>
          <p:cNvPr id="363" name="Shape 363"/>
          <p:cNvSpPr txBox="1"/>
          <p:nvPr>
            <p:ph type="title"/>
          </p:nvPr>
        </p:nvSpPr>
        <p:spPr>
          <a:xfrm>
            <a:off x="341750" y="167525"/>
            <a:ext cx="84855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Performance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Building Blocks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-25" y="1785150"/>
            <a:ext cx="9144000" cy="317400"/>
          </a:xfrm>
          <a:prstGeom prst="rect">
            <a:avLst/>
          </a:prstGeom>
          <a:solidFill>
            <a:srgbClr val="FFFFFF">
              <a:alpha val="1654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0" y="3195049"/>
            <a:ext cx="9144000" cy="849900"/>
          </a:xfrm>
          <a:prstGeom prst="rect">
            <a:avLst/>
          </a:prstGeom>
          <a:solidFill>
            <a:srgbClr val="FFFFFF">
              <a:alpha val="1654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 txBox="1"/>
          <p:nvPr>
            <p:ph idx="1" type="subTitle"/>
          </p:nvPr>
        </p:nvSpPr>
        <p:spPr>
          <a:xfrm>
            <a:off x="762862" y="665334"/>
            <a:ext cx="7272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PerformanceTimeline vs PerformanceObserver</a:t>
            </a:r>
          </a:p>
        </p:txBody>
      </p:sp>
      <p:sp>
        <p:nvSpPr>
          <p:cNvPr id="371" name="Shape 371"/>
          <p:cNvSpPr/>
          <p:nvPr/>
        </p:nvSpPr>
        <p:spPr>
          <a:xfrm>
            <a:off x="762862" y="1547231"/>
            <a:ext cx="76182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// PerformanceTimeline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var entries = performance.getEntriesByType("resource");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// PerformanceObserver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var entries = [];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observer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PerformanceObserver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entry of list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getEntries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entries.push(entry);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observer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observe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entryTypes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'</a:t>
            </a:r>
            <a:r>
              <a:rPr lang="en" sz="15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resource'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]});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-25" y="4265600"/>
            <a:ext cx="9144000" cy="317400"/>
          </a:xfrm>
          <a:prstGeom prst="rect">
            <a:avLst/>
          </a:prstGeom>
          <a:solidFill>
            <a:srgbClr val="FFFFFF">
              <a:alpha val="1654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E4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1681075" y="1508975"/>
            <a:ext cx="5435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rPr>
              <a:t>LongTasks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571625" y="1826175"/>
            <a:ext cx="5898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5503C"/>
                </a:solidFill>
              </a:rPr>
              <a:t>https://github.com/w3c/longtasks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ndaid.jpg" id="383" name="Shape 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3949" y="687724"/>
            <a:ext cx="4459499" cy="44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>
            <p:ph type="title"/>
          </p:nvPr>
        </p:nvSpPr>
        <p:spPr>
          <a:xfrm>
            <a:off x="781725" y="45177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Bad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Workarounds</a:t>
            </a:r>
          </a:p>
        </p:txBody>
      </p:sp>
      <p:sp>
        <p:nvSpPr>
          <p:cNvPr id="385" name="Shape 385"/>
          <p:cNvSpPr txBox="1"/>
          <p:nvPr>
            <p:ph idx="2" type="body"/>
          </p:nvPr>
        </p:nvSpPr>
        <p:spPr>
          <a:xfrm>
            <a:off x="854475" y="1110150"/>
            <a:ext cx="5341800" cy="37746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Timeout polling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rAF loop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/>
              <a:t>Issues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Performance overhead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Battery drain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Precludes rIC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har char="●"/>
            </a:pPr>
            <a:r>
              <a:rPr lang="en"/>
              <a:t>No attribution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0" y="2076159"/>
            <a:ext cx="9144000" cy="1114500"/>
          </a:xfrm>
          <a:prstGeom prst="rect">
            <a:avLst/>
          </a:prstGeom>
          <a:solidFill>
            <a:srgbClr val="FFFFFF">
              <a:alpha val="1654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0" y="3995296"/>
            <a:ext cx="9144000" cy="308700"/>
          </a:xfrm>
          <a:prstGeom prst="rect">
            <a:avLst/>
          </a:prstGeom>
          <a:solidFill>
            <a:srgbClr val="FFFFFF">
              <a:alpha val="1654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 txBox="1"/>
          <p:nvPr>
            <p:ph idx="1" type="subTitle"/>
          </p:nvPr>
        </p:nvSpPr>
        <p:spPr>
          <a:xfrm>
            <a:off x="762862" y="665334"/>
            <a:ext cx="7272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LongTasks via PerformanceObserver</a:t>
            </a:r>
          </a:p>
        </p:txBody>
      </p:sp>
      <p:sp>
        <p:nvSpPr>
          <p:cNvPr id="393" name="Shape 393"/>
          <p:cNvSpPr/>
          <p:nvPr/>
        </p:nvSpPr>
        <p:spPr>
          <a:xfrm>
            <a:off x="762862" y="1547231"/>
            <a:ext cx="7618200" cy="28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26666"/>
              <a:buFont typeface="Arial"/>
              <a:buNone/>
            </a:pP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observer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FF8A65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PerformanceObserver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entry of list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getEntries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sendDataToAnalytics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'Long Task'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time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entry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startTime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entry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duration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  attribution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JSON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stringify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entry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attribution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observer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observe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({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entryTypes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5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'longtask'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]});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0" y="4731900"/>
            <a:ext cx="914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2400">
                <a:solidFill>
                  <a:srgbClr val="666666"/>
                </a:solidFill>
              </a:rPr>
              <a:t>https://w3c.github.io/longtasks/render-jank-demo.html</a:t>
            </a:r>
          </a:p>
        </p:txBody>
      </p:sp>
      <p:sp>
        <p:nvSpPr>
          <p:cNvPr id="399" name="Shape 399" title="Render and Jank Demo">
            <a:hlinkClick r:id="rId3"/>
          </p:cNvPr>
          <p:cNvSpPr/>
          <p:nvPr/>
        </p:nvSpPr>
        <p:spPr>
          <a:xfrm>
            <a:off x="1519000" y="152400"/>
            <a:ext cx="6105999" cy="45794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2 at 6.37.37 AM.png" id="404" name="Shape 404"/>
          <p:cNvPicPr preferRelativeResize="0"/>
          <p:nvPr/>
        </p:nvPicPr>
        <p:blipFill rotWithShape="1">
          <a:blip r:embed="rId3">
            <a:alphaModFix/>
          </a:blip>
          <a:srcRect b="8155" l="0" r="0" t="0"/>
          <a:stretch/>
        </p:blipFill>
        <p:spPr>
          <a:xfrm>
            <a:off x="76200" y="228600"/>
            <a:ext cx="8839197" cy="34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271800" y="1494950"/>
            <a:ext cx="4944900" cy="606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5268950" y="1494950"/>
            <a:ext cx="3774000" cy="606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7" name="Shape 407"/>
          <p:cNvCxnSpPr/>
          <p:nvPr/>
        </p:nvCxnSpPr>
        <p:spPr>
          <a:xfrm rot="10800000">
            <a:off x="2216350" y="2111550"/>
            <a:ext cx="815400" cy="1693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8" name="Shape 408"/>
          <p:cNvCxnSpPr/>
          <p:nvPr/>
        </p:nvCxnSpPr>
        <p:spPr>
          <a:xfrm flipH="1" rot="10800000">
            <a:off x="5666225" y="2122300"/>
            <a:ext cx="1139700" cy="1693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9" name="Shape 409"/>
          <p:cNvSpPr txBox="1"/>
          <p:nvPr>
            <p:ph type="title"/>
          </p:nvPr>
        </p:nvSpPr>
        <p:spPr>
          <a:xfrm>
            <a:off x="2593375" y="3481525"/>
            <a:ext cx="1310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script 1</a:t>
            </a:r>
          </a:p>
        </p:txBody>
      </p:sp>
      <p:sp>
        <p:nvSpPr>
          <p:cNvPr id="410" name="Shape 410"/>
          <p:cNvSpPr txBox="1"/>
          <p:nvPr>
            <p:ph idx="2" type="title"/>
          </p:nvPr>
        </p:nvSpPr>
        <p:spPr>
          <a:xfrm>
            <a:off x="5268950" y="3481525"/>
            <a:ext cx="13101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script 2</a:t>
            </a:r>
          </a:p>
        </p:txBody>
      </p:sp>
      <p:sp>
        <p:nvSpPr>
          <p:cNvPr id="411" name="Shape 411"/>
          <p:cNvSpPr txBox="1"/>
          <p:nvPr>
            <p:ph idx="3" type="title"/>
          </p:nvPr>
        </p:nvSpPr>
        <p:spPr>
          <a:xfrm>
            <a:off x="1332349" y="4282325"/>
            <a:ext cx="71463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Multiple sub-tasks (scripts) within a long task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781725" y="45177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Attribution: Who?</a:t>
            </a:r>
          </a:p>
        </p:txBody>
      </p:sp>
      <p:sp>
        <p:nvSpPr>
          <p:cNvPr id="417" name="Shape 417"/>
          <p:cNvSpPr txBox="1"/>
          <p:nvPr>
            <p:ph idx="2" type="body"/>
          </p:nvPr>
        </p:nvSpPr>
        <p:spPr>
          <a:xfrm>
            <a:off x="781725" y="1355675"/>
            <a:ext cx="7526400" cy="36351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“Minimal Frame Attribution” with </a:t>
            </a:r>
            <a:r>
              <a:rPr lang="en"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elf,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same-origin-ancestor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same-origin-descendant, cross-origin-ancestor, cross-origin-descendant, multiple-contexts, unknown etc.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781725" y="45177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Attribution: Who </a:t>
            </a:r>
            <a:r>
              <a:rPr i="1" lang="en" sz="2400"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Why?</a:t>
            </a:r>
          </a:p>
        </p:txBody>
      </p:sp>
      <p:sp>
        <p:nvSpPr>
          <p:cNvPr id="423" name="Shape 423"/>
          <p:cNvSpPr txBox="1"/>
          <p:nvPr>
            <p:ph idx="2" type="body"/>
          </p:nvPr>
        </p:nvSpPr>
        <p:spPr>
          <a:xfrm>
            <a:off x="781725" y="1110150"/>
            <a:ext cx="7526400" cy="38805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Detailed attribution with </a:t>
            </a:r>
            <a:r>
              <a:rPr lang="en"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TaskAttributionTiming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●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attribution[]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containerType: iframe, embed, object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○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containerSrc: &lt;iframe src="http://..." /&gt;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○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containerId: &lt;iframe id="ad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/&gt;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○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containerName: &lt;iframe name="ad-unit-1" /&gt;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781725" y="45177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Attribution: Coming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soon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!</a:t>
            </a:r>
          </a:p>
        </p:txBody>
      </p:sp>
      <p:sp>
        <p:nvSpPr>
          <p:cNvPr id="429" name="Shape 429"/>
          <p:cNvSpPr txBox="1"/>
          <p:nvPr>
            <p:ph idx="2" type="body"/>
          </p:nvPr>
        </p:nvSpPr>
        <p:spPr>
          <a:xfrm>
            <a:off x="781725" y="1110150"/>
            <a:ext cx="8257800" cy="38805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/>
              <a:t>Detailed attribution with </a:t>
            </a:r>
            <a:r>
              <a:rPr lang="en" sz="180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TaskAttributionTiming</a:t>
            </a:r>
          </a:p>
          <a:p>
            <a:pPr indent="-330200" lvl="0" marL="457200" rtl="0"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●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attribution[]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ct val="100000"/>
              <a:buChar char="○"/>
            </a:pPr>
            <a:r>
              <a:rPr lang="en" sz="1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containerType: iframe, embed, object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Roboto Mono"/>
              <a:buChar char="○"/>
            </a:pPr>
            <a:r>
              <a:rPr lang="en" sz="1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containerSrc: &lt;iframe src="http://..." /&gt;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Roboto Mono"/>
              <a:buChar char="○"/>
            </a:pPr>
            <a:r>
              <a:rPr lang="en" sz="1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containerId: &lt;iframe id="ad</a:t>
            </a:r>
            <a:r>
              <a:rPr lang="en" sz="1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1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 /&gt;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ct val="100000"/>
              <a:buFont typeface="Roboto Mono"/>
              <a:buChar char="○"/>
            </a:pPr>
            <a:r>
              <a:rPr lang="en" sz="1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containerName: &lt;iframe name="ad-unit-1" /&gt;</a:t>
            </a:r>
          </a:p>
          <a:p>
            <a:pPr indent="-330200" lvl="1" marL="914400" rtl="0"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○"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scriptUrl: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https://connect.facebook.net/en_US/fbevents.js:97</a:t>
            </a:r>
          </a:p>
        </p:txBody>
      </p:sp>
      <p:sp>
        <p:nvSpPr>
          <p:cNvPr id="430" name="Shape 430"/>
          <p:cNvSpPr/>
          <p:nvPr/>
        </p:nvSpPr>
        <p:spPr>
          <a:xfrm>
            <a:off x="5348549" y="1554999"/>
            <a:ext cx="3703914" cy="1638738"/>
          </a:xfrm>
          <a:prstGeom prst="irregularSeal1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Long Tasks V2!</a:t>
            </a:r>
          </a:p>
        </p:txBody>
      </p:sp>
      <p:cxnSp>
        <p:nvCxnSpPr>
          <p:cNvPr id="431" name="Shape 431"/>
          <p:cNvCxnSpPr/>
          <p:nvPr/>
        </p:nvCxnSpPr>
        <p:spPr>
          <a:xfrm flipH="1">
            <a:off x="3092600" y="2734075"/>
            <a:ext cx="3059100" cy="512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 title="Measuring Continuity - Dead Clicks">
            <a:hlinkClick r:id="rId3"/>
          </p:cNvPr>
          <p:cNvSpPr/>
          <p:nvPr/>
        </p:nvSpPr>
        <p:spPr>
          <a:xfrm>
            <a:off x="1339400" y="147300"/>
            <a:ext cx="6465200" cy="48489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789250" y="466796"/>
            <a:ext cx="73329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LongTasks: Usage Tips</a:t>
            </a:r>
          </a:p>
        </p:txBody>
      </p:sp>
      <p:sp>
        <p:nvSpPr>
          <p:cNvPr id="437" name="Shape 437"/>
          <p:cNvSpPr txBox="1"/>
          <p:nvPr>
            <p:ph idx="2" type="body"/>
          </p:nvPr>
        </p:nvSpPr>
        <p:spPr>
          <a:xfrm>
            <a:off x="789250" y="1110150"/>
            <a:ext cx="8354700" cy="4033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414141"/>
              </a:buClr>
              <a:buSzPct val="100000"/>
              <a:buChar char="●"/>
            </a:pPr>
            <a:r>
              <a:rPr lang="en" sz="2400"/>
              <a:t>Measuring during page load: Turn it on as early as possible (e.g.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" sz="2400"/>
              <a:t>)</a:t>
            </a: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Measuring during interactions with a circular buffer</a:t>
            </a: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First-party (“my frame”) LongTasks give only duration</a:t>
            </a:r>
          </a:p>
          <a:p>
            <a:pPr indent="-3810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2400"/>
              <a:t>Third-party other-frames provide attribution if the IFRAME itself is annotated via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2400"/>
              <a:t>,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name </a:t>
            </a:r>
            <a:r>
              <a:rPr lang="en" sz="2400"/>
              <a:t>or </a:t>
            </a:r>
            <a:r>
              <a:rPr lang="en" sz="2400">
                <a:latin typeface="Roboto Mono"/>
                <a:ea typeface="Roboto Mono"/>
                <a:cs typeface="Roboto Mono"/>
                <a:sym typeface="Roboto Mono"/>
              </a:rPr>
              <a:t>src</a:t>
            </a:r>
            <a:r>
              <a:rPr lang="en" sz="240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1CE8B5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/>
        </p:nvSpPr>
        <p:spPr>
          <a:xfrm>
            <a:off x="1681075" y="1508975"/>
            <a:ext cx="54357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rgbClr val="05503C"/>
                </a:solidFill>
                <a:latin typeface="Roboto Light"/>
                <a:ea typeface="Roboto Light"/>
                <a:cs typeface="Roboto Light"/>
                <a:sym typeface="Roboto Light"/>
              </a:rPr>
              <a:t>Time to Interactive</a:t>
            </a:r>
          </a:p>
          <a:p>
            <a:pPr lvl="0" rtl="0" algn="ctr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" sz="2800">
                <a:solidFill>
                  <a:srgbClr val="05503C"/>
                </a:solidFill>
                <a:latin typeface="Roboto"/>
                <a:ea typeface="Roboto"/>
                <a:cs typeface="Roboto"/>
                <a:sym typeface="Roboto"/>
              </a:rPr>
              <a:t>Is it Usable?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type="title"/>
          </p:nvPr>
        </p:nvSpPr>
        <p:spPr>
          <a:xfrm>
            <a:off x="847350" y="197623"/>
            <a:ext cx="73329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Time to Interactive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962" y="858148"/>
            <a:ext cx="8436084" cy="412567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 txBox="1"/>
          <p:nvPr/>
        </p:nvSpPr>
        <p:spPr>
          <a:xfrm>
            <a:off x="4655675" y="945775"/>
            <a:ext cx="40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 Interactive Until Here</a:t>
            </a:r>
          </a:p>
        </p:txBody>
      </p:sp>
      <p:cxnSp>
        <p:nvCxnSpPr>
          <p:cNvPr id="450" name="Shape 450"/>
          <p:cNvCxnSpPr/>
          <p:nvPr/>
        </p:nvCxnSpPr>
        <p:spPr>
          <a:xfrm>
            <a:off x="8315450" y="1411375"/>
            <a:ext cx="0" cy="938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1" name="Shape 451"/>
          <p:cNvSpPr txBox="1"/>
          <p:nvPr/>
        </p:nvSpPr>
        <p:spPr>
          <a:xfrm>
            <a:off x="420375" y="945775"/>
            <a:ext cx="40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User Sees Content</a:t>
            </a:r>
          </a:p>
        </p:txBody>
      </p:sp>
      <p:cxnSp>
        <p:nvCxnSpPr>
          <p:cNvPr id="452" name="Shape 452"/>
          <p:cNvCxnSpPr/>
          <p:nvPr/>
        </p:nvCxnSpPr>
        <p:spPr>
          <a:xfrm flipH="1">
            <a:off x="3121450" y="1345975"/>
            <a:ext cx="6600" cy="1333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781725" y="43672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Time to Interactive: Lower Bound</a:t>
            </a:r>
          </a:p>
        </p:txBody>
      </p:sp>
      <p:sp>
        <p:nvSpPr>
          <p:cNvPr id="458" name="Shape 458"/>
          <p:cNvSpPr txBox="1"/>
          <p:nvPr>
            <p:ph idx="2" type="body"/>
          </p:nvPr>
        </p:nvSpPr>
        <p:spPr>
          <a:xfrm>
            <a:off x="781875" y="953050"/>
            <a:ext cx="7321800" cy="41541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600"/>
              <a:t>When does the page appear to the visitor to be interactable?</a:t>
            </a:r>
          </a:p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Start from the latest </a:t>
            </a:r>
            <a:r>
              <a:rPr i="1" lang="en" sz="1600"/>
              <a:t>Visually Ready</a:t>
            </a:r>
            <a:r>
              <a:rPr lang="en" sz="1600"/>
              <a:t> timestamp:</a:t>
            </a:r>
          </a:p>
          <a:p>
            <a:pPr indent="-33020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Roboto Mono"/>
              <a:buChar char="○"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DOMContentLoaded</a:t>
            </a:r>
            <a:r>
              <a:rPr lang="en" sz="1600"/>
              <a:t> (document loaded + parsed, without CSS, IMG, IFRAME)</a:t>
            </a:r>
          </a:p>
          <a:p>
            <a:pPr indent="-33020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en" sz="1600"/>
              <a:t>First Paint, First Contentful Paint</a:t>
            </a:r>
          </a:p>
          <a:p>
            <a:pPr indent="-33020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en" sz="1600"/>
              <a:t>Hero Images (if defined by the site, important images)</a:t>
            </a:r>
          </a:p>
          <a:p>
            <a:pPr indent="-330200" lvl="1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○"/>
            </a:pPr>
            <a:r>
              <a:rPr lang="en" sz="1600"/>
              <a:t>Framework Ready (if defined by the site, when core frameworks have all loaded)</a:t>
            </a:r>
          </a:p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6" y="126325"/>
            <a:ext cx="6686549" cy="494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/>
        </p:nvSpPr>
        <p:spPr>
          <a:xfrm>
            <a:off x="67050" y="2552050"/>
            <a:ext cx="157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First Paint</a:t>
            </a:r>
          </a:p>
        </p:txBody>
      </p:sp>
      <p:cxnSp>
        <p:nvCxnSpPr>
          <p:cNvPr id="465" name="Shape 465"/>
          <p:cNvCxnSpPr/>
          <p:nvPr/>
        </p:nvCxnSpPr>
        <p:spPr>
          <a:xfrm>
            <a:off x="1630475" y="2938025"/>
            <a:ext cx="2386800" cy="2835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6" name="Shape 466"/>
          <p:cNvSpPr txBox="1"/>
          <p:nvPr/>
        </p:nvSpPr>
        <p:spPr>
          <a:xfrm>
            <a:off x="67050" y="1381125"/>
            <a:ext cx="17091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Framework Ready</a:t>
            </a:r>
          </a:p>
        </p:txBody>
      </p:sp>
      <p:cxnSp>
        <p:nvCxnSpPr>
          <p:cNvPr id="467" name="Shape 467"/>
          <p:cNvCxnSpPr/>
          <p:nvPr/>
        </p:nvCxnSpPr>
        <p:spPr>
          <a:xfrm>
            <a:off x="1110625" y="1945550"/>
            <a:ext cx="1842900" cy="1890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8" name="Shape 468"/>
          <p:cNvSpPr txBox="1"/>
          <p:nvPr/>
        </p:nvSpPr>
        <p:spPr>
          <a:xfrm>
            <a:off x="67050" y="315000"/>
            <a:ext cx="157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Hero Images</a:t>
            </a:r>
          </a:p>
        </p:txBody>
      </p:sp>
      <p:cxnSp>
        <p:nvCxnSpPr>
          <p:cNvPr id="469" name="Shape 469"/>
          <p:cNvCxnSpPr/>
          <p:nvPr/>
        </p:nvCxnSpPr>
        <p:spPr>
          <a:xfrm>
            <a:off x="1252400" y="976725"/>
            <a:ext cx="3820200" cy="976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0" name="Shape 470"/>
          <p:cNvSpPr txBox="1"/>
          <p:nvPr/>
        </p:nvSpPr>
        <p:spPr>
          <a:xfrm>
            <a:off x="67050" y="3431700"/>
            <a:ext cx="157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DOM</a:t>
            </a:r>
            <a:b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Content</a:t>
            </a:r>
            <a:b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Loaded</a:t>
            </a:r>
          </a:p>
        </p:txBody>
      </p:sp>
      <p:cxnSp>
        <p:nvCxnSpPr>
          <p:cNvPr id="471" name="Shape 471"/>
          <p:cNvCxnSpPr/>
          <p:nvPr/>
        </p:nvCxnSpPr>
        <p:spPr>
          <a:xfrm flipH="1" rot="10800000">
            <a:off x="1315425" y="3229350"/>
            <a:ext cx="3552300" cy="882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2" name="Shape 472"/>
          <p:cNvCxnSpPr/>
          <p:nvPr/>
        </p:nvCxnSpPr>
        <p:spPr>
          <a:xfrm>
            <a:off x="5293175" y="1023900"/>
            <a:ext cx="47400" cy="41196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73" name="Shape 473"/>
          <p:cNvSpPr txBox="1"/>
          <p:nvPr/>
        </p:nvSpPr>
        <p:spPr>
          <a:xfrm>
            <a:off x="7146900" y="1744137"/>
            <a:ext cx="15750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Visually Ready</a:t>
            </a:r>
          </a:p>
        </p:txBody>
      </p:sp>
      <p:cxnSp>
        <p:nvCxnSpPr>
          <p:cNvPr id="474" name="Shape 474"/>
          <p:cNvCxnSpPr>
            <a:stCxn id="473" idx="1"/>
          </p:cNvCxnSpPr>
          <p:nvPr/>
        </p:nvCxnSpPr>
        <p:spPr>
          <a:xfrm flipH="1">
            <a:off x="5324700" y="1968687"/>
            <a:ext cx="1822200" cy="555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781725" y="43672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Time to Interactive: Measuring</a:t>
            </a:r>
          </a:p>
        </p:txBody>
      </p:sp>
      <p:sp>
        <p:nvSpPr>
          <p:cNvPr id="480" name="Shape 480"/>
          <p:cNvSpPr txBox="1"/>
          <p:nvPr>
            <p:ph idx="2" type="body"/>
          </p:nvPr>
        </p:nvSpPr>
        <p:spPr>
          <a:xfrm>
            <a:off x="501975" y="953050"/>
            <a:ext cx="8555400" cy="28188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600"/>
              <a:t>What's the first time a user could interact with the page and have a good experience?</a:t>
            </a:r>
          </a:p>
          <a:p>
            <a:pPr lvl="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/>
              <a:t>Starting from the lower bound (Visually Ready) m</a:t>
            </a:r>
            <a:r>
              <a:rPr lang="en" sz="1600"/>
              <a:t>easure to </a:t>
            </a:r>
            <a:r>
              <a:rPr i="1" lang="en" sz="1600"/>
              <a:t>Ready for Interaction</a:t>
            </a:r>
            <a:r>
              <a:rPr lang="en" sz="1600"/>
              <a:t> where none of the following occur for your defined period (e.g. 500ms):</a:t>
            </a:r>
          </a:p>
          <a:p>
            <a:pPr indent="-3302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/>
              <a:t>No Long Tasks</a:t>
            </a:r>
          </a:p>
          <a:p>
            <a:pPr indent="-3302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/>
              <a:t>No long frames (FPS &gt;= 20)</a:t>
            </a:r>
          </a:p>
          <a:p>
            <a:pPr indent="-3302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/>
              <a:t>Page Busy is less than 10% (setTimeout polling)</a:t>
            </a:r>
          </a:p>
          <a:p>
            <a:pPr indent="-3302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SzPct val="100000"/>
              <a:buChar char="●"/>
            </a:pPr>
            <a:r>
              <a:rPr lang="en" sz="1600"/>
              <a:t>Low network activity (&lt;= 2 outstanding)</a:t>
            </a:r>
          </a:p>
        </p:txBody>
      </p:sp>
      <p:sp>
        <p:nvSpPr>
          <p:cNvPr id="481" name="Shape 481"/>
          <p:cNvSpPr txBox="1"/>
          <p:nvPr>
            <p:ph idx="1" type="subTitle"/>
          </p:nvPr>
        </p:nvSpPr>
        <p:spPr>
          <a:xfrm>
            <a:off x="1747500" y="4567850"/>
            <a:ext cx="5649000" cy="28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i="1" lang="en" sz="1800">
                <a:solidFill>
                  <a:srgbClr val="666666"/>
                </a:solidFill>
              </a:rPr>
              <a:t>github.com/GoogleChrome/tti-polyfill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666666"/>
                </a:solidFill>
              </a:rPr>
              <a:t>github.com/SOASTA/boomerang/tree/continuity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536DFE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Input Latency</a:t>
            </a:r>
          </a:p>
        </p:txBody>
      </p:sp>
      <p:sp>
        <p:nvSpPr>
          <p:cNvPr id="487" name="Shape 487"/>
          <p:cNvSpPr txBox="1"/>
          <p:nvPr>
            <p:ph idx="1" type="subTitle"/>
          </p:nvPr>
        </p:nvSpPr>
        <p:spPr>
          <a:xfrm>
            <a:off x="781725" y="1393209"/>
            <a:ext cx="7360200" cy="497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Measuring bad user experiences</a:t>
            </a:r>
          </a:p>
        </p:txBody>
      </p:sp>
      <p:sp>
        <p:nvSpPr>
          <p:cNvPr id="488" name="Shape 488"/>
          <p:cNvSpPr txBox="1"/>
          <p:nvPr>
            <p:ph idx="2" type="body"/>
          </p:nvPr>
        </p:nvSpPr>
        <p:spPr>
          <a:xfrm>
            <a:off x="781725" y="2099625"/>
            <a:ext cx="7853700" cy="2923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Interactions (scrolls, clicks, keys) may be delayed by script, layout and other browser work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</a:pPr>
            <a:r>
              <a:rPr lang="en"/>
              <a:t>Latency can be measured (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performance.now() - event.timeStamp</a:t>
            </a:r>
            <a:r>
              <a:rPr lang="en"/>
              <a:t>)</a:t>
            </a:r>
          </a:p>
          <a:p>
            <a:pPr indent="-228600" lvl="0" marL="457200">
              <a:spcBef>
                <a:spcPts val="0"/>
              </a:spcBef>
              <a:spcAft>
                <a:spcPts val="1000"/>
              </a:spcAft>
            </a:pPr>
            <a:r>
              <a:rPr lang="en"/>
              <a:t>Latency can be attributed via LongTasks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0" y="2967009"/>
            <a:ext cx="9144000" cy="1143300"/>
          </a:xfrm>
          <a:prstGeom prst="rect">
            <a:avLst/>
          </a:prstGeom>
          <a:solidFill>
            <a:srgbClr val="FFFFFF">
              <a:alpha val="16540"/>
            </a:srgbClr>
          </a:solidFill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762862" y="1649081"/>
            <a:ext cx="7798500" cy="25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120000"/>
              </a:lnSpc>
              <a:spcBef>
                <a:spcPts val="0"/>
              </a:spcBef>
              <a:buSzPct val="26666"/>
              <a:buNone/>
            </a:pP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subscribeBtn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document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querySelector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'#subscribe'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subscribeBtn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addEventListener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'click'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=&gt;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Event listener logic goes here...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lag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performance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now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event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timeStamp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7BAAF7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lag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F4B400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  sendDataToAnalytics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500">
                <a:solidFill>
                  <a:srgbClr val="57BB8A"/>
                </a:solidFill>
                <a:latin typeface="Roboto Mono"/>
                <a:ea typeface="Roboto Mono"/>
                <a:cs typeface="Roboto Mono"/>
                <a:sym typeface="Roboto Mono"/>
              </a:rPr>
              <a:t>'Input latency'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lag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br>
              <a:rPr lang="en" sz="15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500">
                <a:solidFill>
                  <a:srgbClr val="E67C73"/>
                </a:solidFill>
                <a:latin typeface="Roboto Mono"/>
                <a:ea typeface="Roboto Mono"/>
                <a:cs typeface="Roboto Mono"/>
                <a:sym typeface="Roboto Mono"/>
              </a:rPr>
              <a:t>});</a:t>
            </a: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7BAAF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lnSpc>
                <a:spcPct val="120000"/>
              </a:lnSpc>
              <a:spcBef>
                <a:spcPts val="0"/>
              </a:spcBef>
              <a:buNone/>
            </a:pPr>
            <a:r>
              <a:t/>
            </a:r>
            <a:endParaRPr sz="1500">
              <a:solidFill>
                <a:srgbClr val="AAAAAA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95" name="Shape 495"/>
          <p:cNvSpPr txBox="1"/>
          <p:nvPr>
            <p:ph idx="1" type="subTitle"/>
          </p:nvPr>
        </p:nvSpPr>
        <p:spPr>
          <a:xfrm>
            <a:off x="762862" y="665334"/>
            <a:ext cx="79791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Measure input latency: </a:t>
            </a:r>
            <a:r>
              <a:rPr lang="en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event.timeStamp</a:t>
            </a: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9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performance.now()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Input Latency</a:t>
            </a:r>
          </a:p>
        </p:txBody>
      </p:sp>
      <p:sp>
        <p:nvSpPr>
          <p:cNvPr id="501" name="Shape 501"/>
          <p:cNvSpPr txBox="1"/>
          <p:nvPr>
            <p:ph idx="1" type="subTitle"/>
          </p:nvPr>
        </p:nvSpPr>
        <p:spPr>
          <a:xfrm>
            <a:off x="14800" y="4074075"/>
            <a:ext cx="8443500" cy="2838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800">
                <a:solidFill>
                  <a:srgbClr val="434343"/>
                </a:solidFill>
              </a:rPr>
              <a:t>github.com/nicjansma/reliably-measuring-responsiveness-in-the-wild/</a:t>
            </a:r>
          </a:p>
        </p:txBody>
      </p:sp>
      <p:sp>
        <p:nvSpPr>
          <p:cNvPr id="502" name="Shape 502"/>
          <p:cNvSpPr txBox="1"/>
          <p:nvPr>
            <p:ph idx="2" type="body"/>
          </p:nvPr>
        </p:nvSpPr>
        <p:spPr>
          <a:xfrm>
            <a:off x="781725" y="1393250"/>
            <a:ext cx="7853700" cy="23535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</a:rPr>
              <a:t>Determining the cause via </a:t>
            </a: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LongTasks</a:t>
            </a:r>
            <a:r>
              <a:rPr lang="en">
                <a:solidFill>
                  <a:srgbClr val="434343"/>
                </a:solidFill>
              </a:rPr>
              <a:t>: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Turn on PerformanceObserver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Watch for input delays</a:t>
            </a:r>
          </a:p>
          <a:p>
            <a:pPr indent="-228600" lvl="0" marL="457200" rtl="0">
              <a:spcBef>
                <a:spcPts val="0"/>
              </a:spcBef>
              <a:spcAft>
                <a:spcPts val="1000"/>
              </a:spcAft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Find </a:t>
            </a: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LongTasks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lang="en">
                <a:solidFill>
                  <a:srgbClr val="434343"/>
                </a:solidFill>
              </a:rPr>
              <a:t>that ended between </a:t>
            </a: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event.timeStamp</a:t>
            </a:r>
            <a:r>
              <a:rPr lang="en">
                <a:solidFill>
                  <a:srgbClr val="434343"/>
                </a:solidFill>
              </a:rPr>
              <a:t> and </a:t>
            </a:r>
            <a:r>
              <a:rPr lang="en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performance.now()</a:t>
            </a:r>
            <a:r>
              <a:rPr lang="en">
                <a:solidFill>
                  <a:srgbClr val="434343"/>
                </a:solidFill>
              </a:rPr>
              <a:t> 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434343"/>
                </a:solidFill>
              </a:rPr>
              <a:t>Sample code: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data.jpg" id="507" name="Shape 507"/>
          <p:cNvPicPr preferRelativeResize="0"/>
          <p:nvPr/>
        </p:nvPicPr>
        <p:blipFill rotWithShape="1">
          <a:blip r:embed="rId3">
            <a:alphaModFix/>
          </a:blip>
          <a:srcRect b="10258" l="0" r="0" t="2579"/>
          <a:stretch/>
        </p:blipFill>
        <p:spPr>
          <a:xfrm>
            <a:off x="0" y="0"/>
            <a:ext cx="9144000" cy="51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0" y="3519806"/>
            <a:ext cx="9144000" cy="16236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509" name="Shape 509"/>
          <p:cNvSpPr txBox="1"/>
          <p:nvPr/>
        </p:nvSpPr>
        <p:spPr>
          <a:xfrm>
            <a:off x="568849" y="3965525"/>
            <a:ext cx="82617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Real World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 title="Scroll Jank Demo">
            <a:hlinkClick r:id="rId3"/>
          </p:cNvPr>
          <p:cNvSpPr/>
          <p:nvPr/>
        </p:nvSpPr>
        <p:spPr>
          <a:xfrm>
            <a:off x="1244600" y="76200"/>
            <a:ext cx="6654800" cy="49911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2" type="body"/>
          </p:nvPr>
        </p:nvSpPr>
        <p:spPr>
          <a:xfrm>
            <a:off x="781725" y="1393250"/>
            <a:ext cx="7107300" cy="33075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3 sites over 1 month</a:t>
            </a:r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</a:pPr>
            <a:r>
              <a:rPr lang="en" sz="2400">
                <a:solidFill>
                  <a:srgbClr val="666666"/>
                </a:solidFill>
              </a:rPr>
              <a:t>Site 1: Travel (ads, social)</a:t>
            </a:r>
          </a:p>
          <a:p>
            <a:pPr indent="-381000" lvl="1" marL="914400" rtl="0"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</a:pPr>
            <a:r>
              <a:rPr lang="en" sz="2400">
                <a:solidFill>
                  <a:srgbClr val="666666"/>
                </a:solidFill>
              </a:rPr>
              <a:t>Site 2: Gaming (ads, social)</a:t>
            </a:r>
          </a:p>
          <a:p>
            <a:pPr indent="-381000" lvl="1" marL="914400"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</a:pPr>
            <a:r>
              <a:rPr lang="en" sz="2400">
                <a:solidFill>
                  <a:srgbClr val="666666"/>
                </a:solidFill>
              </a:rPr>
              <a:t>Site 3: Retail (social, 3p, spa)</a:t>
            </a:r>
          </a:p>
        </p:txBody>
      </p:sp>
      <p:sp>
        <p:nvSpPr>
          <p:cNvPr id="515" name="Shape 515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666666"/>
                </a:solidFill>
              </a:rPr>
              <a:t>Case Studies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757925" y="2103149"/>
            <a:ext cx="7321800" cy="937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18+ million LongTasks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hape 525" title="LongTask Duratio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37" y="152400"/>
            <a:ext cx="7829334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5491025" y="914400"/>
            <a:ext cx="314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Duration Percentiles:</a:t>
            </a:r>
          </a:p>
          <a:p>
            <a:pPr indent="-349250" lvl="1" marL="91440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  <a:buFont typeface="Roboto"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50th: 106 ms</a:t>
            </a:r>
          </a:p>
          <a:p>
            <a:pPr indent="-349250" lvl="1" marL="91440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  <a:buFont typeface="Roboto"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75th: 208 ms</a:t>
            </a:r>
          </a:p>
          <a:p>
            <a:pPr indent="-349250" lvl="1" marL="91440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  <a:buFont typeface="Roboto"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90th: 427 ms</a:t>
            </a:r>
          </a:p>
          <a:p>
            <a:pPr indent="-349250" lvl="1" marL="91440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  <a:buFont typeface="Roboto"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95th: 666 ms</a:t>
            </a:r>
          </a:p>
          <a:p>
            <a:pPr indent="-349250" lvl="1" marL="91440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  <a:buFont typeface="Roboto"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99th: 1,712 ms</a:t>
            </a:r>
          </a:p>
          <a:p>
            <a:pPr indent="-349250" lvl="1" marL="914400" rtl="0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>
                <a:srgbClr val="666666"/>
              </a:buClr>
              <a:buSzPct val="100000"/>
              <a:buFont typeface="Roboto"/>
            </a:pPr>
            <a:r>
              <a:rPr lang="en" sz="1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Range: 50 to 10+ seconds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781725" y="489346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</a:rPr>
              <a:t>LongTasks </a:t>
            </a:r>
            <a:r>
              <a:rPr lang="en" sz="3000">
                <a:solidFill>
                  <a:srgbClr val="434343"/>
                </a:solidFill>
              </a:rPr>
              <a:t>as % of Front End Load Time</a:t>
            </a:r>
          </a:p>
        </p:txBody>
      </p:sp>
      <p:pic>
        <p:nvPicPr>
          <p:cNvPr id="532" name="Shape 532" title="Site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5" y="1300148"/>
            <a:ext cx="3114651" cy="192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 title="Site 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4674" y="3127815"/>
            <a:ext cx="3114651" cy="192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 title="Site 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160" y="1425909"/>
            <a:ext cx="3114639" cy="1925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813225" y="1865399"/>
            <a:ext cx="7321800" cy="1412699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400"/>
              <a:t>LongTasks directly delay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400"/>
              <a:t>Time to Interactive.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Shape 544" title="First Page TTI vs Conversion Ra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37" y="152400"/>
            <a:ext cx="78261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type="title"/>
          </p:nvPr>
        </p:nvSpPr>
        <p:spPr>
          <a:xfrm>
            <a:off x="835350" y="1347450"/>
            <a:ext cx="7875000" cy="24486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Time to Interactive</a:t>
            </a:r>
            <a:r>
              <a:rPr lang="en" sz="3400"/>
              <a:t> has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4800"/>
              <a:t>high correlation</a:t>
            </a:r>
            <a:r>
              <a:rPr lang="en" sz="3400"/>
              <a:t> with</a:t>
            </a:r>
            <a:r>
              <a:rPr lang="en" sz="3400"/>
              <a:t> </a:t>
            </a:r>
            <a:r>
              <a:rPr lang="en" sz="3400"/>
              <a:t>overall </a:t>
            </a:r>
            <a:r>
              <a:rPr lang="en" sz="4800"/>
              <a:t>conversion rate</a:t>
            </a:r>
            <a:r>
              <a:rPr lang="en" sz="3400"/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Shape 554" title="First Page LongTask Time vs. Conversion Ra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042150"/>
            <a:ext cx="4947947" cy="30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 title="First Page LongTask Time vs. Session Length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4625" y="1042150"/>
            <a:ext cx="4947947" cy="305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type="title"/>
          </p:nvPr>
        </p:nvSpPr>
        <p:spPr>
          <a:xfrm>
            <a:off x="852625" y="856649"/>
            <a:ext cx="7321800" cy="3430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First impressions</a:t>
            </a:r>
            <a:r>
              <a:rPr lang="en" sz="3000"/>
              <a:t> matter: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as first-page </a:t>
            </a:r>
            <a:r>
              <a:rPr lang="en" sz="4800"/>
              <a:t>LongTask </a:t>
            </a:r>
            <a:r>
              <a:rPr lang="en" sz="3000"/>
              <a:t>time </a:t>
            </a:r>
            <a:r>
              <a:rPr lang="en" sz="4800"/>
              <a:t>increased</a:t>
            </a:r>
            <a:r>
              <a:rPr lang="en" sz="3000"/>
              <a:t>, overall </a:t>
            </a:r>
            <a:r>
              <a:rPr lang="en" sz="4800"/>
              <a:t>Conversion Rate </a:t>
            </a:r>
            <a:r>
              <a:rPr lang="en" sz="4800"/>
              <a:t>decreased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 title="Desktop vs. Tablet vs. Mobil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50" y="149337"/>
            <a:ext cx="7835301" cy="48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2" type="body"/>
          </p:nvPr>
        </p:nvSpPr>
        <p:spPr>
          <a:xfrm>
            <a:off x="803512" y="1833525"/>
            <a:ext cx="6377700" cy="14763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Old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load metrics don’t capture user experience.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We need to rethink our metrics and </a:t>
            </a:r>
            <a:r>
              <a:rPr b="1" lang="en"/>
              <a:t>focus on what matters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789575" y="1649699"/>
            <a:ext cx="7321800" cy="18441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Mobile </a:t>
            </a:r>
            <a:r>
              <a:rPr lang="en" sz="3000"/>
              <a:t>devices could see </a:t>
            </a:r>
            <a:r>
              <a:rPr lang="en" sz="4800"/>
              <a:t>12x LongTask</a:t>
            </a:r>
            <a:r>
              <a:rPr lang="en" sz="3000"/>
              <a:t> time as </a:t>
            </a:r>
            <a:r>
              <a:rPr lang="en" sz="4800"/>
              <a:t>Desktop.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 title="Device Classe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25" y="1749774"/>
            <a:ext cx="4947874" cy="305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 title="Samsung Galaxy S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049" y="188325"/>
            <a:ext cx="2697375" cy="1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 title="Samsung Galaxy S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8062" y="1901976"/>
            <a:ext cx="2697350" cy="16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 title="Amazon Kindle Fire Tablet 7&quot;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8051" y="3511558"/>
            <a:ext cx="2697375" cy="1667867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>
            <p:ph type="title"/>
          </p:nvPr>
        </p:nvSpPr>
        <p:spPr>
          <a:xfrm>
            <a:off x="340625" y="35542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666666"/>
                </a:solidFill>
              </a:rPr>
              <a:t>LongTask as</a:t>
            </a:r>
            <a:br>
              <a:rPr lang="en" sz="3000">
                <a:solidFill>
                  <a:srgbClr val="666666"/>
                </a:solidFill>
              </a:rPr>
            </a:br>
            <a:r>
              <a:rPr lang="en" sz="3000">
                <a:solidFill>
                  <a:srgbClr val="666666"/>
                </a:solidFill>
              </a:rPr>
              <a:t>% of Front End Load Time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789575" y="1649699"/>
            <a:ext cx="7321800" cy="18441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Older </a:t>
            </a:r>
            <a:r>
              <a:rPr lang="en" sz="3000"/>
              <a:t>devices could be spending </a:t>
            </a:r>
            <a:r>
              <a:rPr lang="en" sz="4800"/>
              <a:t>half</a:t>
            </a:r>
            <a:r>
              <a:rPr lang="en" sz="3000"/>
              <a:t> of their load time on </a:t>
            </a:r>
            <a:r>
              <a:rPr lang="en" sz="4800"/>
              <a:t>LongTasks</a:t>
            </a:r>
            <a:r>
              <a:rPr lang="en" sz="3000"/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821112" y="0"/>
            <a:ext cx="7321800" cy="9285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1st vs. 3rd Party</a:t>
            </a:r>
          </a:p>
        </p:txBody>
      </p:sp>
      <p:pic>
        <p:nvPicPr>
          <p:cNvPr id="590" name="Shape 590" title="Site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3750" y="719175"/>
            <a:ext cx="3639276" cy="225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 title="Site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893225"/>
            <a:ext cx="3639276" cy="22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Shape 592" title="Site 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724" y="2893228"/>
            <a:ext cx="3639276" cy="22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781725" y="-3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3rd Party Types</a:t>
            </a:r>
          </a:p>
        </p:txBody>
      </p:sp>
      <p:pic>
        <p:nvPicPr>
          <p:cNvPr id="598" name="Shape 598" title="Site 2 3rd Party LongTask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93209"/>
            <a:ext cx="3639276" cy="225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 title="Site 3 3rd Party LongTask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4725" y="2893257"/>
            <a:ext cx="3639275" cy="225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 title="Site 1 3rd Party LongTask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987" y="642900"/>
            <a:ext cx="3639275" cy="225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eed.jpg"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23861"/>
          <a:stretch/>
        </p:blipFill>
        <p:spPr>
          <a:xfrm>
            <a:off x="0" y="0"/>
            <a:ext cx="9144000" cy="46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/>
          <p:nvPr/>
        </p:nvSpPr>
        <p:spPr>
          <a:xfrm>
            <a:off x="0" y="3519806"/>
            <a:ext cx="9144000" cy="16236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sz="500"/>
          </a:p>
        </p:txBody>
      </p:sp>
      <p:sp>
        <p:nvSpPr>
          <p:cNvPr id="607" name="Shape 607"/>
          <p:cNvSpPr txBox="1"/>
          <p:nvPr/>
        </p:nvSpPr>
        <p:spPr>
          <a:xfrm>
            <a:off x="568849" y="3965525"/>
            <a:ext cx="82617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5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Optimizing Performance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type="title"/>
          </p:nvPr>
        </p:nvSpPr>
        <p:spPr>
          <a:xfrm>
            <a:off x="781750" y="1750650"/>
            <a:ext cx="7321800" cy="16422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/>
              <a:t>Every site is different.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/>
          </a:p>
          <a:p>
            <a:pPr lvl="0" rtl="0" algn="ctr">
              <a:spcBef>
                <a:spcPts val="0"/>
              </a:spcBef>
              <a:buNone/>
            </a:pPr>
            <a:r>
              <a:rPr lang="en" sz="3000"/>
              <a:t>Identify your core metrics.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0" y="46"/>
            <a:ext cx="9144000" cy="51435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 txBox="1"/>
          <p:nvPr>
            <p:ph type="title"/>
          </p:nvPr>
        </p:nvSpPr>
        <p:spPr>
          <a:xfrm>
            <a:off x="781725" y="1398140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700">
                <a:latin typeface="Roboto Medium"/>
                <a:ea typeface="Roboto Medium"/>
                <a:cs typeface="Roboto Medium"/>
                <a:sym typeface="Roboto Medium"/>
              </a:rPr>
              <a:t>Minimize the time to TTI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Shape 619"/>
          <p:cNvSpPr txBox="1"/>
          <p:nvPr>
            <p:ph idx="2" type="body"/>
          </p:nvPr>
        </p:nvSpPr>
        <p:spPr>
          <a:xfrm>
            <a:off x="781725" y="2258203"/>
            <a:ext cx="6116100" cy="1487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Consider Mobile traffic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Ship less 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Break up existing JS with Code Splitting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0" y="46"/>
            <a:ext cx="9144000" cy="51435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5" name="Shape 625"/>
          <p:cNvSpPr txBox="1"/>
          <p:nvPr>
            <p:ph type="title"/>
          </p:nvPr>
        </p:nvSpPr>
        <p:spPr>
          <a:xfrm>
            <a:off x="781725" y="1398140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700">
                <a:latin typeface="Roboto Medium"/>
                <a:ea typeface="Roboto Medium"/>
                <a:cs typeface="Roboto Medium"/>
                <a:sym typeface="Roboto Medium"/>
              </a:rPr>
              <a:t>Reduce Long Tasks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6" name="Shape 626"/>
          <p:cNvSpPr txBox="1"/>
          <p:nvPr>
            <p:ph idx="2" type="body"/>
          </p:nvPr>
        </p:nvSpPr>
        <p:spPr>
          <a:xfrm>
            <a:off x="781725" y="2258200"/>
            <a:ext cx="6501600" cy="1487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Mobile is especially hurting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Break up JS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latin typeface="Roboto Light"/>
                <a:ea typeface="Roboto Light"/>
                <a:cs typeface="Roboto Light"/>
                <a:sym typeface="Roboto Light"/>
              </a:rPr>
              <a:t>Move intensive work off the main thread to workers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0" y="46"/>
            <a:ext cx="9144000" cy="5143500"/>
          </a:xfrm>
          <a:prstGeom prst="rect">
            <a:avLst/>
          </a:prstGeom>
          <a:solidFill>
            <a:srgbClr val="536DF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2" name="Shape 632"/>
          <p:cNvSpPr txBox="1"/>
          <p:nvPr>
            <p:ph type="title"/>
          </p:nvPr>
        </p:nvSpPr>
        <p:spPr>
          <a:xfrm>
            <a:off x="781725" y="1398140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Hold </a:t>
            </a:r>
            <a:r>
              <a:rPr lang="en" sz="2700">
                <a:latin typeface="Roboto Medium"/>
                <a:ea typeface="Roboto Medium"/>
                <a:cs typeface="Roboto Medium"/>
                <a:sym typeface="Roboto Medium"/>
              </a:rPr>
              <a:t>T</a:t>
            </a:r>
            <a:r>
              <a:rPr lang="en" sz="2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hird </a:t>
            </a:r>
            <a:r>
              <a:rPr lang="en" sz="2700">
                <a:latin typeface="Roboto Medium"/>
                <a:ea typeface="Roboto Medium"/>
                <a:cs typeface="Roboto Medium"/>
                <a:sym typeface="Roboto Medium"/>
              </a:rPr>
              <a:t>P</a:t>
            </a:r>
            <a:r>
              <a:rPr lang="en" sz="2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arties </a:t>
            </a:r>
            <a:r>
              <a:rPr lang="en" sz="2700"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en" sz="27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ccountable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Shape 633"/>
          <p:cNvSpPr txBox="1"/>
          <p:nvPr>
            <p:ph idx="2" type="body"/>
          </p:nvPr>
        </p:nvSpPr>
        <p:spPr>
          <a:xfrm>
            <a:off x="781725" y="2258203"/>
            <a:ext cx="6116100" cy="1487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Identify the worst offenders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Evaluate impact on TTI &amp; business metrics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534075" y="2757850"/>
            <a:ext cx="84876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Performance only matters at Load time</a:t>
            </a:r>
          </a:p>
        </p:txBody>
      </p:sp>
      <p:pic>
        <p:nvPicPr>
          <p:cNvPr descr="Busted_in_rust.png"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75" y="107250"/>
            <a:ext cx="7993250" cy="37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noFill/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type="title"/>
          </p:nvPr>
        </p:nvSpPr>
        <p:spPr>
          <a:xfrm>
            <a:off x="379725" y="446900"/>
            <a:ext cx="8430900" cy="5727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rgbClr val="434343"/>
                </a:solidFill>
              </a:rPr>
              <a:t>Looking Ahead</a:t>
            </a:r>
          </a:p>
        </p:txBody>
      </p:sp>
      <p:sp>
        <p:nvSpPr>
          <p:cNvPr id="639" name="Shape 639"/>
          <p:cNvSpPr txBox="1"/>
          <p:nvPr>
            <p:ph idx="2" type="body"/>
          </p:nvPr>
        </p:nvSpPr>
        <p:spPr>
          <a:xfrm>
            <a:off x="409500" y="1524700"/>
            <a:ext cx="7633800" cy="3416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Long Tasks V2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Input Latency + Slow Frames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</a:pPr>
            <a:r>
              <a:rPr lang="en">
                <a:solidFill>
                  <a:srgbClr val="434343"/>
                </a:solidFill>
              </a:rPr>
              <a:t>Long Tasks is not Panacea</a:t>
            </a:r>
          </a:p>
          <a:p>
            <a:pPr lvl="0" marR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781725" y="1977421"/>
            <a:ext cx="7321800" cy="9039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2" type="subTitle"/>
          </p:nvPr>
        </p:nvSpPr>
        <p:spPr>
          <a:xfrm>
            <a:off x="610275" y="1068093"/>
            <a:ext cx="3304200" cy="497400"/>
          </a:xfrm>
          <a:prstGeom prst="rect">
            <a:avLst/>
          </a:prstGeom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My app loads in X.X seconds</a:t>
            </a:r>
          </a:p>
        </p:txBody>
      </p:sp>
      <p:sp>
        <p:nvSpPr>
          <p:cNvPr id="265" name="Shape 265"/>
          <p:cNvSpPr/>
          <p:nvPr/>
        </p:nvSpPr>
        <p:spPr>
          <a:xfrm>
            <a:off x="4249775" y="18250"/>
            <a:ext cx="4893900" cy="512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unicorn.png"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84" y="4"/>
            <a:ext cx="68580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mp.png"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634" y="1955165"/>
            <a:ext cx="7162641" cy="294194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>
            <p:ph type="title"/>
          </p:nvPr>
        </p:nvSpPr>
        <p:spPr>
          <a:xfrm>
            <a:off x="636850" y="466796"/>
            <a:ext cx="73329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Load metrics are NOT a single number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boratory-13791456161Q4.jpg" id="277" name="Shape 277"/>
          <p:cNvPicPr preferRelativeResize="0"/>
          <p:nvPr/>
        </p:nvPicPr>
        <p:blipFill rotWithShape="1">
          <a:blip r:embed="rId3">
            <a:alphaModFix/>
          </a:blip>
          <a:srcRect b="8991" l="16224" r="17633" t="0"/>
          <a:stretch/>
        </p:blipFill>
        <p:spPr>
          <a:xfrm>
            <a:off x="0" y="0"/>
            <a:ext cx="4564857" cy="415766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/>
          <p:nvPr/>
        </p:nvSpPr>
        <p:spPr>
          <a:xfrm>
            <a:off x="0" y="4157662"/>
            <a:ext cx="4564800" cy="985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264318" y="4473393"/>
            <a:ext cx="4114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9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Performance in the </a:t>
            </a:r>
            <a:r>
              <a:rPr b="1" lang="en" sz="19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Lab</a:t>
            </a:r>
          </a:p>
        </p:txBody>
      </p:sp>
      <p:sp>
        <p:nvSpPr>
          <p:cNvPr id="280" name="Shape 280"/>
          <p:cNvSpPr/>
          <p:nvPr/>
        </p:nvSpPr>
        <p:spPr>
          <a:xfrm>
            <a:off x="4572028" y="4157662"/>
            <a:ext cx="4564800" cy="985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500"/>
          </a:p>
        </p:txBody>
      </p:sp>
      <p:sp>
        <p:nvSpPr>
          <p:cNvPr id="281" name="Shape 281"/>
          <p:cNvSpPr txBox="1"/>
          <p:nvPr/>
        </p:nvSpPr>
        <p:spPr>
          <a:xfrm>
            <a:off x="4836346" y="4473393"/>
            <a:ext cx="4114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rIns="34275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Performance in the </a:t>
            </a:r>
            <a:r>
              <a:rPr b="1"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 World</a:t>
            </a:r>
          </a:p>
        </p:txBody>
      </p:sp>
      <p:pic>
        <p:nvPicPr>
          <p:cNvPr descr="realworld.jpg" id="282" name="Shape 282"/>
          <p:cNvPicPr preferRelativeResize="0"/>
          <p:nvPr/>
        </p:nvPicPr>
        <p:blipFill rotWithShape="1">
          <a:blip r:embed="rId4">
            <a:alphaModFix/>
          </a:blip>
          <a:srcRect b="0" l="15550" r="29383" t="0"/>
          <a:stretch/>
        </p:blipFill>
        <p:spPr>
          <a:xfrm>
            <a:off x="4557675" y="-31100"/>
            <a:ext cx="4579150" cy="41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